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2" r:id="rId1"/>
  </p:sldMasterIdLst>
  <p:notesMasterIdLst>
    <p:notesMasterId r:id="rId26"/>
  </p:notesMasterIdLst>
  <p:sldIdLst>
    <p:sldId id="256" r:id="rId2"/>
    <p:sldId id="257" r:id="rId3"/>
    <p:sldId id="258" r:id="rId4"/>
    <p:sldId id="259" r:id="rId5"/>
    <p:sldId id="260" r:id="rId6"/>
    <p:sldId id="262" r:id="rId7"/>
    <p:sldId id="263" r:id="rId8"/>
    <p:sldId id="265" r:id="rId9"/>
    <p:sldId id="264" r:id="rId10"/>
    <p:sldId id="266" r:id="rId11"/>
    <p:sldId id="267" r:id="rId12"/>
    <p:sldId id="273" r:id="rId13"/>
    <p:sldId id="271" r:id="rId14"/>
    <p:sldId id="272" r:id="rId15"/>
    <p:sldId id="274" r:id="rId16"/>
    <p:sldId id="277" r:id="rId17"/>
    <p:sldId id="269" r:id="rId18"/>
    <p:sldId id="278" r:id="rId19"/>
    <p:sldId id="281" r:id="rId20"/>
    <p:sldId id="279" r:id="rId21"/>
    <p:sldId id="280" r:id="rId22"/>
    <p:sldId id="282" r:id="rId23"/>
    <p:sldId id="275" r:id="rId24"/>
    <p:sldId id="270" r:id="rId25"/>
  </p:sldIdLst>
  <p:sldSz cx="9144000" cy="5143500" type="screen16x9"/>
  <p:notesSz cx="6858000" cy="9144000"/>
  <p:embeddedFontLst>
    <p:embeddedFont>
      <p:font typeface="Average" panose="020B0604020202020204" charset="0"/>
      <p:regular r:id="rId27"/>
    </p:embeddedFont>
    <p:embeddedFont>
      <p:font typeface="Century Gothic" panose="020B0502020202020204" pitchFamily="34" charset="0"/>
      <p:regular r:id="rId28"/>
      <p:bold r:id="rId29"/>
      <p:italic r:id="rId30"/>
      <p:boldItalic r:id="rId31"/>
    </p:embeddedFont>
    <p:embeddedFont>
      <p:font typeface="Lato" panose="020F0502020204030203" pitchFamily="34" charset="0"/>
      <p:regular r:id="rId32"/>
    </p:embeddedFont>
    <p:embeddedFont>
      <p:font typeface="Montserrat" panose="00000500000000000000" pitchFamily="50" charset="0"/>
      <p:regular r:id="rId33"/>
      <p:bold r:id="rId34"/>
      <p:italic r:id="rId35"/>
      <p:boldItalic r:id="rId36"/>
    </p:embeddedFont>
    <p:embeddedFont>
      <p:font typeface="Roboto" panose="020B0604020202020204" charset="0"/>
      <p:regular r:id="rId37"/>
      <p:bold r:id="rId38"/>
      <p:italic r:id="rId39"/>
      <p:boldItalic r:id="rId40"/>
    </p:embeddedFont>
    <p:embeddedFont>
      <p:font typeface="Wingdings 3" panose="05040102010807070707" pitchFamily="18" charset="2"/>
      <p:regular r:id="rId4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36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417bd75003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417bd75003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417bd75003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417bd75003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417bd75003_5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417bd75003_5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417bd75003_4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417bd75003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f87997393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f87997393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f87997393_0_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f87997393_0_1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f87997393_0_1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417bd75003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417bd75003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417bd75003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417bd75003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417bd7500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417bd7500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9144000" cy="51435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866216" y="1574800"/>
            <a:ext cx="6619244" cy="2008236"/>
          </a:xfrm>
        </p:spPr>
        <p:txBody>
          <a:bodyPr anchor="b"/>
          <a:lstStyle>
            <a:lvl1pPr>
              <a:defRPr sz="4050"/>
            </a:lvl1pPr>
          </a:lstStyle>
          <a:p>
            <a:r>
              <a:rPr lang="en-US"/>
              <a:t>Click to edit Master title style</a:t>
            </a:r>
            <a:endParaRPr lang="en-US" dirty="0"/>
          </a:p>
        </p:txBody>
      </p:sp>
      <p:sp>
        <p:nvSpPr>
          <p:cNvPr id="3" name="Subtitle 2"/>
          <p:cNvSpPr>
            <a:spLocks noGrp="1"/>
          </p:cNvSpPr>
          <p:nvPr>
            <p:ph type="subTitle" idx="1"/>
          </p:nvPr>
        </p:nvSpPr>
        <p:spPr bwMode="gray">
          <a:xfrm>
            <a:off x="866216" y="3583035"/>
            <a:ext cx="6619244" cy="646065"/>
          </a:xfrm>
        </p:spPr>
        <p:txBody>
          <a:bodyPr anchor="t"/>
          <a:lstStyle>
            <a:lvl1pPr marL="0" indent="0" algn="l">
              <a:buNone/>
              <a:defRPr cap="all">
                <a:solidFill>
                  <a:schemeClr val="accent1">
                    <a:lumMod val="60000"/>
                    <a:lumOff val="4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7619239" y="1344169"/>
            <a:ext cx="742949" cy="228599"/>
          </a:xfrm>
        </p:spPr>
        <p:txBody>
          <a:bodyPr anchor="t"/>
          <a:lstStyle>
            <a:lvl1pPr algn="l">
              <a:defRPr b="0" i="0">
                <a:solidFill>
                  <a:schemeClr val="bg1">
                    <a:alpha val="60000"/>
                  </a:schemeClr>
                </a:solidFill>
              </a:defRPr>
            </a:lvl1pPr>
          </a:lstStyle>
          <a:p>
            <a:fld id="{6AD6EE87-EBD5-4F12-A48A-63ACA297AC8F}" type="datetimeFigureOut">
              <a:rPr lang="en-US" smtClean="0"/>
              <a:t>11/15/2018</a:t>
            </a:fld>
            <a:endParaRPr lang="en-US" dirty="0"/>
          </a:p>
        </p:txBody>
      </p:sp>
      <p:sp>
        <p:nvSpPr>
          <p:cNvPr id="5" name="Footer Placeholder 4"/>
          <p:cNvSpPr>
            <a:spLocks noGrp="1"/>
          </p:cNvSpPr>
          <p:nvPr>
            <p:ph type="ftr" sz="quarter" idx="11"/>
          </p:nvPr>
        </p:nvSpPr>
        <p:spPr bwMode="gray">
          <a:xfrm rot="5400000">
            <a:off x="6713982" y="2420874"/>
            <a:ext cx="2894846" cy="2286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7764406" y="221797"/>
            <a:ext cx="628649" cy="575765"/>
          </a:xfrm>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56246132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3727445"/>
            <a:ext cx="6619244"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514350"/>
            <a:ext cx="6619244" cy="257175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5" y="4152499"/>
            <a:ext cx="6619244" cy="370284"/>
          </a:xfrm>
        </p:spPr>
        <p:txBody>
          <a:bodyPr>
            <a:normAutofit/>
          </a:bodyPr>
          <a:lstStyle>
            <a:lvl1pPr marL="0" indent="0">
              <a:buNone/>
              <a:defRPr sz="90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11/15/2018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07266690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9144000" cy="51435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1598" y="797563"/>
            <a:ext cx="6623862" cy="1029740"/>
          </a:xfrm>
        </p:spPr>
        <p:txBody>
          <a:bodyPr/>
          <a:lstStyle>
            <a:lvl1pPr>
              <a:defRPr sz="3000"/>
            </a:lvl1pPr>
          </a:lstStyle>
          <a:p>
            <a:r>
              <a:rPr lang="en-US"/>
              <a:t>Click to edit Master title style</a:t>
            </a:r>
            <a:endParaRPr lang="en-US" dirty="0"/>
          </a:p>
        </p:txBody>
      </p:sp>
      <p:sp>
        <p:nvSpPr>
          <p:cNvPr id="8" name="Text Placeholder 3"/>
          <p:cNvSpPr>
            <a:spLocks noGrp="1"/>
          </p:cNvSpPr>
          <p:nvPr>
            <p:ph type="body" sz="half" idx="2"/>
          </p:nvPr>
        </p:nvSpPr>
        <p:spPr>
          <a:xfrm>
            <a:off x="866216" y="2657475"/>
            <a:ext cx="6619244" cy="1857375"/>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59189079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9144000" cy="51435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661175" y="455502"/>
            <a:ext cx="601434" cy="1200329"/>
          </a:xfrm>
          <a:prstGeom prst="rect">
            <a:avLst/>
          </a:prstGeom>
          <a:noFill/>
        </p:spPr>
        <p:txBody>
          <a:bodyPr wrap="square" rtlCol="0">
            <a:spAutoFit/>
          </a:bodyPr>
          <a:lstStyle/>
          <a:p>
            <a:pPr algn="r"/>
            <a:r>
              <a:rPr lang="en-US" sz="7200" b="0" i="0" dirty="0">
                <a:solidFill>
                  <a:schemeClr val="accent1">
                    <a:lumMod val="60000"/>
                    <a:lumOff val="40000"/>
                  </a:schemeClr>
                </a:solidFill>
                <a:latin typeface="Arial"/>
                <a:cs typeface="Arial"/>
              </a:rPr>
              <a:t>“</a:t>
            </a:r>
          </a:p>
        </p:txBody>
      </p:sp>
      <p:sp>
        <p:nvSpPr>
          <p:cNvPr id="13" name="TextBox 12"/>
          <p:cNvSpPr txBox="1"/>
          <p:nvPr/>
        </p:nvSpPr>
        <p:spPr bwMode="gray">
          <a:xfrm>
            <a:off x="7413344" y="1960341"/>
            <a:ext cx="489572" cy="1200329"/>
          </a:xfrm>
          <a:prstGeom prst="rect">
            <a:avLst/>
          </a:prstGeom>
          <a:noFill/>
        </p:spPr>
        <p:txBody>
          <a:bodyPr wrap="square" rtlCol="0">
            <a:spAutoFit/>
          </a:bodyPr>
          <a:lstStyle/>
          <a:p>
            <a:pPr algn="r"/>
            <a:r>
              <a:rPr lang="en-US" sz="72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186408" y="736600"/>
            <a:ext cx="6340430" cy="2022474"/>
          </a:xfrm>
        </p:spPr>
        <p:txBody>
          <a:bodyPr/>
          <a:lstStyle>
            <a:lvl1pPr>
              <a:defRPr sz="3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459459" y="2759074"/>
            <a:ext cx="5798414" cy="256631"/>
          </a:xfrm>
        </p:spPr>
        <p:txBody>
          <a:bodyPr anchor="t">
            <a:normAutofit/>
          </a:bodyPr>
          <a:lstStyle>
            <a:lvl1pPr marL="0" indent="0">
              <a:buNone/>
              <a:defRPr lang="en-US" sz="1050" b="0" i="0" kern="1200" cap="small" dirty="0">
                <a:solidFill>
                  <a:schemeClr val="accent1">
                    <a:lumMod val="60000"/>
                    <a:lumOff val="40000"/>
                  </a:schemeClr>
                </a:solidFill>
                <a:latin typeface="+mn-lt"/>
                <a:ea typeface="+mn-ea"/>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10" name="Text Placeholder 3"/>
          <p:cNvSpPr>
            <a:spLocks noGrp="1"/>
          </p:cNvSpPr>
          <p:nvPr>
            <p:ph type="body" sz="half" idx="2"/>
          </p:nvPr>
        </p:nvSpPr>
        <p:spPr>
          <a:xfrm>
            <a:off x="866216" y="3771899"/>
            <a:ext cx="6933673" cy="748393"/>
          </a:xfrm>
        </p:spPr>
        <p:txBody>
          <a:bodyPr anchor="ct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33650963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1778000"/>
            <a:ext cx="6619245" cy="136688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768725"/>
            <a:ext cx="6619244" cy="645300"/>
          </a:xfrm>
        </p:spPr>
        <p:txBody>
          <a:bodyPr anchor="t"/>
          <a:lstStyle>
            <a:lvl1pPr marL="0" indent="0" algn="l">
              <a:buNone/>
              <a:defRPr sz="1500" cap="none">
                <a:solidFill>
                  <a:schemeClr val="accent1">
                    <a:lumMod val="60000"/>
                    <a:lumOff val="4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071407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66215" y="1952626"/>
            <a:ext cx="235640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16" name="Text Placeholder 3"/>
          <p:cNvSpPr>
            <a:spLocks noGrp="1"/>
          </p:cNvSpPr>
          <p:nvPr>
            <p:ph type="body" sz="half" idx="15"/>
          </p:nvPr>
        </p:nvSpPr>
        <p:spPr>
          <a:xfrm>
            <a:off x="866215" y="2384823"/>
            <a:ext cx="2356409"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Text Placeholder 4"/>
          <p:cNvSpPr>
            <a:spLocks noGrp="1"/>
          </p:cNvSpPr>
          <p:nvPr>
            <p:ph type="body" sz="quarter" idx="3"/>
          </p:nvPr>
        </p:nvSpPr>
        <p:spPr>
          <a:xfrm>
            <a:off x="3384541" y="1952625"/>
            <a:ext cx="2360257"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19" name="Text Placeholder 3"/>
          <p:cNvSpPr>
            <a:spLocks noGrp="1"/>
          </p:cNvSpPr>
          <p:nvPr>
            <p:ph type="body" sz="half" idx="16"/>
          </p:nvPr>
        </p:nvSpPr>
        <p:spPr>
          <a:xfrm>
            <a:off x="3384541" y="2384823"/>
            <a:ext cx="2360257"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14" name="Text Placeholder 4"/>
          <p:cNvSpPr>
            <a:spLocks noGrp="1"/>
          </p:cNvSpPr>
          <p:nvPr>
            <p:ph type="body" sz="quarter" idx="13"/>
          </p:nvPr>
        </p:nvSpPr>
        <p:spPr>
          <a:xfrm>
            <a:off x="5916101" y="1952626"/>
            <a:ext cx="2359298"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20" name="Text Placeholder 3"/>
          <p:cNvSpPr>
            <a:spLocks noGrp="1"/>
          </p:cNvSpPr>
          <p:nvPr>
            <p:ph type="body" sz="half" idx="17"/>
          </p:nvPr>
        </p:nvSpPr>
        <p:spPr>
          <a:xfrm>
            <a:off x="5916247" y="2384822"/>
            <a:ext cx="2359152"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cxnSp>
        <p:nvCxnSpPr>
          <p:cNvPr id="17" name="Straight Connector 16"/>
          <p:cNvCxnSpPr/>
          <p:nvPr/>
        </p:nvCxnSpPr>
        <p:spPr>
          <a:xfrm>
            <a:off x="3302978"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29301"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0298CD5-6C1E-4009-B41F-6DF62E31D3BE}" type="datetimeFigureOut">
              <a:rPr lang="en-US" smtClean="0"/>
              <a:pPr/>
              <a:t>11/15/2018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22830649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66215" y="3399633"/>
            <a:ext cx="228782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19" name="Picture Placeholder 2"/>
          <p:cNvSpPr>
            <a:spLocks noGrp="1" noChangeAspect="1"/>
          </p:cNvSpPr>
          <p:nvPr>
            <p:ph type="pic" idx="15"/>
          </p:nvPr>
        </p:nvSpPr>
        <p:spPr>
          <a:xfrm>
            <a:off x="1000915"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866215" y="3831830"/>
            <a:ext cx="2287829"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Text Placeholder 4"/>
          <p:cNvSpPr>
            <a:spLocks noGrp="1"/>
          </p:cNvSpPr>
          <p:nvPr>
            <p:ph type="body" sz="quarter" idx="3"/>
          </p:nvPr>
        </p:nvSpPr>
        <p:spPr>
          <a:xfrm>
            <a:off x="3426649" y="3399634"/>
            <a:ext cx="228782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1" name="Picture Placeholder 2"/>
          <p:cNvSpPr>
            <a:spLocks noGrp="1" noChangeAspect="1"/>
          </p:cNvSpPr>
          <p:nvPr>
            <p:ph type="pic" idx="21"/>
          </p:nvPr>
        </p:nvSpPr>
        <p:spPr>
          <a:xfrm>
            <a:off x="3561347"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3427629" y="3831829"/>
            <a:ext cx="2287829"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14" name="Text Placeholder 4"/>
          <p:cNvSpPr>
            <a:spLocks noGrp="1"/>
          </p:cNvSpPr>
          <p:nvPr>
            <p:ph type="body" sz="quarter" idx="13"/>
          </p:nvPr>
        </p:nvSpPr>
        <p:spPr>
          <a:xfrm>
            <a:off x="5987082" y="3399634"/>
            <a:ext cx="2288321"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2" name="Picture Placeholder 2"/>
          <p:cNvSpPr>
            <a:spLocks noGrp="1" noChangeAspect="1"/>
          </p:cNvSpPr>
          <p:nvPr>
            <p:ph type="pic" idx="22"/>
          </p:nvPr>
        </p:nvSpPr>
        <p:spPr>
          <a:xfrm>
            <a:off x="6122273"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987081" y="3831828"/>
            <a:ext cx="2288322"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cxnSp>
        <p:nvCxnSpPr>
          <p:cNvPr id="43" name="Straight Connector 42"/>
          <p:cNvCxnSpPr/>
          <p:nvPr/>
        </p:nvCxnSpPr>
        <p:spPr>
          <a:xfrm>
            <a:off x="3304373"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5848352"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0298CD5-6C1E-4009-B41F-6DF62E31D3BE}" type="datetimeFigureOut">
              <a:rPr lang="en-US" smtClean="0"/>
              <a:pPr/>
              <a:t>11/15/2018</a:t>
            </a:fld>
            <a:endParaRPr lang="en-US" dirty="0"/>
          </a:p>
        </p:txBody>
      </p:sp>
      <p:sp>
        <p:nvSpPr>
          <p:cNvPr id="8" name="Footer Placeholder 7"/>
          <p:cNvSpPr>
            <a:spLocks noGrp="1"/>
          </p:cNvSpPr>
          <p:nvPr>
            <p:ph type="ftr" sz="quarter" idx="11"/>
          </p:nvPr>
        </p:nvSpPr>
        <p:spPr>
          <a:xfrm>
            <a:off x="420833" y="4793879"/>
            <a:ext cx="2733212" cy="228601"/>
          </a:xfrm>
        </p:spPr>
        <p:txBody>
          <a:bodyPr/>
          <a:lstStyle/>
          <a:p>
            <a:endParaRPr lang="en-US" dirty="0"/>
          </a:p>
        </p:txBody>
      </p:sp>
      <p:sp>
        <p:nvSpPr>
          <p:cNvPr id="9" name="Slide Number Placeholder 8"/>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16611138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866216" y="1952625"/>
            <a:ext cx="6619244" cy="2562225"/>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21580" y="4793879"/>
            <a:ext cx="742949" cy="228599"/>
          </a:xfrm>
        </p:spPr>
        <p:txBody>
          <a:bodyPr/>
          <a:lstStyle/>
          <a:p>
            <a:fld id="{4CD73815-2707-4475-8F1A-B873CB631BB4}" type="datetimeFigureOut">
              <a:rPr lang="en-US" smtClean="0"/>
              <a:t>11/15/2018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28174094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6438927" y="958850"/>
            <a:ext cx="1057474" cy="3561443"/>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866216" y="958850"/>
            <a:ext cx="4692019" cy="356144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989829" y="4793879"/>
            <a:ext cx="744101" cy="228599"/>
          </a:xfrm>
        </p:spPr>
        <p:txBody>
          <a:bodyPr/>
          <a:lstStyle/>
          <a:p>
            <a:fld id="{2A4AFB99-0EAB-4182-AFF8-E214C82A68F6}" type="datetimeFigureOut">
              <a:rPr lang="en-US" smtClean="0"/>
              <a:t>11/15/2018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62179948"/>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9"/>
        <p:cNvGrpSpPr/>
        <p:nvPr/>
      </p:nvGrpSpPr>
      <p:grpSpPr>
        <a:xfrm>
          <a:off x="0" y="0"/>
          <a:ext cx="0" cy="0"/>
          <a:chOff x="0" y="0"/>
          <a:chExt cx="0" cy="0"/>
        </a:xfrm>
      </p:grpSpPr>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1421539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8"/>
        <p:cNvGrpSpPr/>
        <p:nvPr/>
      </p:nvGrpSpPr>
      <p:grpSpPr>
        <a:xfrm>
          <a:off x="0" y="0"/>
          <a:ext cx="0" cy="0"/>
          <a:chOff x="0" y="0"/>
          <a:chExt cx="0" cy="0"/>
        </a:xfrm>
      </p:grpSpPr>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537626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66216" y="1952625"/>
            <a:ext cx="6619244" cy="25622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11/15/2018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302994395"/>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_alt3">
  <p:cSld name="Title and body_alt3">
    <p:spTree>
      <p:nvGrpSpPr>
        <p:cNvPr id="1" name="Shape 81"/>
        <p:cNvGrpSpPr/>
        <p:nvPr/>
      </p:nvGrpSpPr>
      <p:grpSpPr>
        <a:xfrm>
          <a:off x="0" y="0"/>
          <a:ext cx="0" cy="0"/>
          <a:chOff x="0" y="0"/>
          <a:chExt cx="0" cy="0"/>
        </a:xfrm>
      </p:grpSpPr>
      <p:sp>
        <p:nvSpPr>
          <p:cNvPr id="83" name="Google Shape;83;p1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4" name="Google Shape;84;p13"/>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lstStyle>
            <a:lvl1pPr marL="457200" lvl="0" indent="-342900" rtl="0">
              <a:spcBef>
                <a:spcPts val="0"/>
              </a:spcBef>
              <a:spcAft>
                <a:spcPts val="0"/>
              </a:spcAft>
              <a:buClr>
                <a:schemeClr val="dk2"/>
              </a:buClr>
              <a:buSzPts val="1800"/>
              <a:buChar char="●"/>
              <a:defRPr>
                <a:solidFill>
                  <a:schemeClr val="dk2"/>
                </a:solidFill>
              </a:defRPr>
            </a:lvl1pPr>
            <a:lvl2pPr marL="914400" lvl="1" indent="-317500" rtl="0">
              <a:spcBef>
                <a:spcPts val="1600"/>
              </a:spcBef>
              <a:spcAft>
                <a:spcPts val="0"/>
              </a:spcAft>
              <a:buClr>
                <a:schemeClr val="dk2"/>
              </a:buClr>
              <a:buSzPts val="1400"/>
              <a:buChar char="○"/>
              <a:defRPr>
                <a:solidFill>
                  <a:schemeClr val="dk2"/>
                </a:solidFill>
              </a:defRPr>
            </a:lvl2pPr>
            <a:lvl3pPr marL="1371600" lvl="2" indent="-317500" rtl="0">
              <a:spcBef>
                <a:spcPts val="1600"/>
              </a:spcBef>
              <a:spcAft>
                <a:spcPts val="0"/>
              </a:spcAft>
              <a:buClr>
                <a:schemeClr val="dk2"/>
              </a:buClr>
              <a:buSzPts val="1400"/>
              <a:buChar char="■"/>
              <a:defRPr>
                <a:solidFill>
                  <a:schemeClr val="dk2"/>
                </a:solidFill>
              </a:defRPr>
            </a:lvl3pPr>
            <a:lvl4pPr marL="1828800" lvl="3" indent="-317500" rtl="0">
              <a:spcBef>
                <a:spcPts val="1600"/>
              </a:spcBef>
              <a:spcAft>
                <a:spcPts val="0"/>
              </a:spcAft>
              <a:buClr>
                <a:schemeClr val="dk2"/>
              </a:buClr>
              <a:buSzPts val="1400"/>
              <a:buChar char="●"/>
              <a:defRPr>
                <a:solidFill>
                  <a:schemeClr val="dk2"/>
                </a:solidFill>
              </a:defRPr>
            </a:lvl4pPr>
            <a:lvl5pPr marL="2286000" lvl="4" indent="-317500" rtl="0">
              <a:spcBef>
                <a:spcPts val="1600"/>
              </a:spcBef>
              <a:spcAft>
                <a:spcPts val="0"/>
              </a:spcAft>
              <a:buClr>
                <a:schemeClr val="dk2"/>
              </a:buClr>
              <a:buSzPts val="1400"/>
              <a:buChar char="○"/>
              <a:defRPr>
                <a:solidFill>
                  <a:schemeClr val="dk2"/>
                </a:solidFill>
              </a:defRPr>
            </a:lvl5pPr>
            <a:lvl6pPr marL="2743200" lvl="5" indent="-317500" rtl="0">
              <a:spcBef>
                <a:spcPts val="1600"/>
              </a:spcBef>
              <a:spcAft>
                <a:spcPts val="0"/>
              </a:spcAft>
              <a:buClr>
                <a:schemeClr val="dk2"/>
              </a:buClr>
              <a:buSzPts val="1400"/>
              <a:buChar char="■"/>
              <a:defRPr>
                <a:solidFill>
                  <a:schemeClr val="dk2"/>
                </a:solidFill>
              </a:defRPr>
            </a:lvl6pPr>
            <a:lvl7pPr marL="3200400" lvl="6" indent="-317500" rtl="0">
              <a:spcBef>
                <a:spcPts val="1600"/>
              </a:spcBef>
              <a:spcAft>
                <a:spcPts val="0"/>
              </a:spcAft>
              <a:buClr>
                <a:schemeClr val="dk2"/>
              </a:buClr>
              <a:buSzPts val="1400"/>
              <a:buChar char="●"/>
              <a:defRPr>
                <a:solidFill>
                  <a:schemeClr val="dk2"/>
                </a:solidFill>
              </a:defRPr>
            </a:lvl7pPr>
            <a:lvl8pPr marL="3657600" lvl="7" indent="-317500" rtl="0">
              <a:spcBef>
                <a:spcPts val="1600"/>
              </a:spcBef>
              <a:spcAft>
                <a:spcPts val="0"/>
              </a:spcAft>
              <a:buClr>
                <a:schemeClr val="dk2"/>
              </a:buClr>
              <a:buSzPts val="1400"/>
              <a:buChar char="○"/>
              <a:defRPr>
                <a:solidFill>
                  <a:schemeClr val="dk2"/>
                </a:solidFill>
              </a:defRPr>
            </a:lvl8pPr>
            <a:lvl9pPr marL="4114800" lvl="8" indent="-317500" rtl="0">
              <a:spcBef>
                <a:spcPts val="1600"/>
              </a:spcBef>
              <a:spcAft>
                <a:spcPts val="1600"/>
              </a:spcAft>
              <a:buClr>
                <a:schemeClr val="dk2"/>
              </a:buClr>
              <a:buSzPts val="1400"/>
              <a:buChar char="■"/>
              <a:defRPr>
                <a:solidFill>
                  <a:schemeClr val="dk2"/>
                </a:solidFill>
              </a:defRPr>
            </a:lvl9pPr>
          </a:lstStyle>
          <a:p>
            <a:endParaRPr/>
          </a:p>
        </p:txBody>
      </p:sp>
      <p:sp>
        <p:nvSpPr>
          <p:cNvPr id="85" name="Google Shape;85;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4833291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464766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body_alt2">
  <p:cSld name="Title and body_alt2">
    <p:spTree>
      <p:nvGrpSpPr>
        <p:cNvPr id="1" name="Shape 93"/>
        <p:cNvGrpSpPr/>
        <p:nvPr/>
      </p:nvGrpSpPr>
      <p:grpSpPr>
        <a:xfrm>
          <a:off x="0" y="0"/>
          <a:ext cx="0" cy="0"/>
          <a:chOff x="0" y="0"/>
          <a:chExt cx="0" cy="0"/>
        </a:xfrm>
      </p:grpSpPr>
      <p:sp>
        <p:nvSpPr>
          <p:cNvPr id="94" name="Google Shape;94;p14"/>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3" name="Google Shape;103;p14"/>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4" name="Google Shape;10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GB"/>
              <a:t>‹#›</a:t>
            </a:fld>
            <a:endParaRPr/>
          </a:p>
        </p:txBody>
      </p:sp>
      <p:sp>
        <p:nvSpPr>
          <p:cNvPr id="105" name="Google Shape;105;p14"/>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lstStyle>
            <a:lvl1pPr marL="457200" lvl="0" indent="-298450" rtl="0">
              <a:spcBef>
                <a:spcPts val="0"/>
              </a:spcBef>
              <a:spcAft>
                <a:spcPts val="0"/>
              </a:spcAft>
              <a:buClr>
                <a:schemeClr val="dk1"/>
              </a:buClr>
              <a:buSzPts val="1100"/>
              <a:buChar char="●"/>
              <a:defRPr sz="1100">
                <a:solidFill>
                  <a:schemeClr val="dk1"/>
                </a:solidFill>
              </a:defRPr>
            </a:lvl1pPr>
            <a:lvl2pPr marL="914400" lvl="1" indent="-317500" rtl="0">
              <a:spcBef>
                <a:spcPts val="1600"/>
              </a:spcBef>
              <a:spcAft>
                <a:spcPts val="0"/>
              </a:spcAft>
              <a:buClr>
                <a:schemeClr val="dk1"/>
              </a:buClr>
              <a:buSzPts val="1400"/>
              <a:buChar char="○"/>
              <a:defRPr>
                <a:solidFill>
                  <a:schemeClr val="dk1"/>
                </a:solidFill>
              </a:defRPr>
            </a:lvl2pPr>
            <a:lvl3pPr marL="1371600" lvl="2" indent="-317500" rtl="0">
              <a:spcBef>
                <a:spcPts val="1600"/>
              </a:spcBef>
              <a:spcAft>
                <a:spcPts val="0"/>
              </a:spcAft>
              <a:buClr>
                <a:schemeClr val="dk1"/>
              </a:buClr>
              <a:buSzPts val="1400"/>
              <a:buChar char="■"/>
              <a:defRPr>
                <a:solidFill>
                  <a:schemeClr val="dk1"/>
                </a:solidFill>
              </a:defRPr>
            </a:lvl3pPr>
            <a:lvl4pPr marL="1828800" lvl="3" indent="-317500" rtl="0">
              <a:spcBef>
                <a:spcPts val="1600"/>
              </a:spcBef>
              <a:spcAft>
                <a:spcPts val="0"/>
              </a:spcAft>
              <a:buClr>
                <a:schemeClr val="dk1"/>
              </a:buClr>
              <a:buSzPts val="1400"/>
              <a:buChar char="●"/>
              <a:defRPr>
                <a:solidFill>
                  <a:schemeClr val="dk1"/>
                </a:solidFill>
              </a:defRPr>
            </a:lvl4pPr>
            <a:lvl5pPr marL="2286000" lvl="4" indent="-317500" rtl="0">
              <a:spcBef>
                <a:spcPts val="1600"/>
              </a:spcBef>
              <a:spcAft>
                <a:spcPts val="0"/>
              </a:spcAft>
              <a:buClr>
                <a:schemeClr val="dk1"/>
              </a:buClr>
              <a:buSzPts val="1400"/>
              <a:buChar char="○"/>
              <a:defRPr>
                <a:solidFill>
                  <a:schemeClr val="dk1"/>
                </a:solidFill>
              </a:defRPr>
            </a:lvl5pPr>
            <a:lvl6pPr marL="2743200" lvl="5" indent="-317500" rtl="0">
              <a:spcBef>
                <a:spcPts val="1600"/>
              </a:spcBef>
              <a:spcAft>
                <a:spcPts val="0"/>
              </a:spcAft>
              <a:buClr>
                <a:schemeClr val="dk1"/>
              </a:buClr>
              <a:buSzPts val="1400"/>
              <a:buChar char="■"/>
              <a:defRPr>
                <a:solidFill>
                  <a:schemeClr val="dk1"/>
                </a:solidFill>
              </a:defRPr>
            </a:lvl6pPr>
            <a:lvl7pPr marL="3200400" lvl="6" indent="-317500" rtl="0">
              <a:spcBef>
                <a:spcPts val="1600"/>
              </a:spcBef>
              <a:spcAft>
                <a:spcPts val="0"/>
              </a:spcAft>
              <a:buClr>
                <a:schemeClr val="dk1"/>
              </a:buClr>
              <a:buSzPts val="1400"/>
              <a:buChar char="●"/>
              <a:defRPr>
                <a:solidFill>
                  <a:schemeClr val="dk1"/>
                </a:solidFill>
              </a:defRPr>
            </a:lvl7pPr>
            <a:lvl8pPr marL="3657600" lvl="7" indent="-317500" rtl="0">
              <a:spcBef>
                <a:spcPts val="1600"/>
              </a:spcBef>
              <a:spcAft>
                <a:spcPts val="0"/>
              </a:spcAft>
              <a:buClr>
                <a:schemeClr val="dk1"/>
              </a:buClr>
              <a:buSzPts val="1400"/>
              <a:buChar char="○"/>
              <a:defRPr>
                <a:solidFill>
                  <a:schemeClr val="dk1"/>
                </a:solidFill>
              </a:defRPr>
            </a:lvl8pPr>
            <a:lvl9pPr marL="4114800" lvl="8" indent="-317500" rtl="0">
              <a:spcBef>
                <a:spcPts val="1600"/>
              </a:spcBef>
              <a:spcAft>
                <a:spcPts val="1600"/>
              </a:spcAft>
              <a:buClr>
                <a:schemeClr val="dk1"/>
              </a:buClr>
              <a:buSzPts val="1400"/>
              <a:buChar char="■"/>
              <a:defRPr>
                <a:solidFill>
                  <a:schemeClr val="dk1"/>
                </a:solidFill>
              </a:defRPr>
            </a:lvl9pPr>
          </a:lstStyle>
          <a:p>
            <a:endParaRPr/>
          </a:p>
        </p:txBody>
      </p:sp>
    </p:spTree>
    <p:extLst>
      <p:ext uri="{BB962C8B-B14F-4D97-AF65-F5344CB8AC3E}">
        <p14:creationId xmlns:p14="http://schemas.microsoft.com/office/powerpoint/2010/main" val="24180912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2008234"/>
            <a:ext cx="3263269" cy="1712868"/>
          </a:xfrm>
        </p:spPr>
        <p:txBody>
          <a:bodyPr anchor="ctr"/>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171670" y="2008233"/>
            <a:ext cx="2818159" cy="1712868"/>
          </a:xfrm>
        </p:spPr>
        <p:txBody>
          <a:bodyPr anchor="ctr"/>
          <a:lstStyle>
            <a:lvl1pPr marL="0" indent="0" algn="l">
              <a:buNone/>
              <a:defRPr sz="1500" cap="all">
                <a:solidFill>
                  <a:schemeClr val="accent1">
                    <a:lumMod val="60000"/>
                    <a:lumOff val="4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11/15/2018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29331145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66215" y="1952625"/>
            <a:ext cx="3618869" cy="256222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6535" y="1952625"/>
            <a:ext cx="3618869" cy="2562225"/>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11/15/2018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79301322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66216" y="1952625"/>
            <a:ext cx="3618868"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866215" y="2384822"/>
            <a:ext cx="3618869" cy="213002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6535" y="1952625"/>
            <a:ext cx="3618869"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56535" y="2384822"/>
            <a:ext cx="3618869" cy="2130029"/>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11/15/2018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21626131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866216" y="730251"/>
            <a:ext cx="6571060" cy="530223"/>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11/15/2018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40110374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t>11/15/2018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2471499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971550"/>
            <a:ext cx="2094869" cy="120015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4335859" y="1085850"/>
            <a:ext cx="3892550" cy="3429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866215" y="2346961"/>
            <a:ext cx="2094869" cy="2171699"/>
          </a:xfrm>
        </p:spPr>
        <p:txBody>
          <a:bodyPr/>
          <a:lstStyle>
            <a:lvl1pPr marL="0" indent="0">
              <a:buNone/>
              <a:defRPr sz="105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05C68B11-C5A8-448C-8CE9-B1A273C79CFC}" type="datetimeFigureOut">
              <a:rPr lang="en-US" smtClean="0"/>
              <a:t>11/15/2018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20216965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1270000"/>
            <a:ext cx="2898851" cy="1301750"/>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910903" y="857250"/>
            <a:ext cx="2420395"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866216" y="2743200"/>
            <a:ext cx="2894409" cy="1028700"/>
          </a:xfrm>
        </p:spPr>
        <p:txBody>
          <a:bodyPr>
            <a:normAutofit/>
          </a:bodyPr>
          <a:lstStyle>
            <a:lvl1pPr marL="0" indent="0">
              <a:buNone/>
              <a:defRPr sz="105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11/15/2018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97191976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9144000" cy="5143500"/>
            <a:chOff x="0" y="0"/>
            <a:chExt cx="12192000" cy="6858000"/>
          </a:xfrm>
        </p:grpSpPr>
        <p:sp>
          <p:nvSpPr>
            <p:cNvPr id="7" name="Rectangle 6"/>
            <p:cNvSpPr/>
            <p:nvPr/>
          </p:nvSpPr>
          <p:spPr>
            <a:xfrm>
              <a:off x="0" y="0"/>
              <a:ext cx="12192000" cy="6858000"/>
            </a:xfrm>
            <a:prstGeom prst="rect">
              <a:avLst/>
            </a:prstGeom>
            <a:blipFill>
              <a:blip r:embed="rId24">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866216" y="730251"/>
            <a:ext cx="6571060" cy="53022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66216" y="1952625"/>
            <a:ext cx="6571060" cy="25622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89829" y="4793879"/>
            <a:ext cx="742949" cy="228599"/>
          </a:xfrm>
          <a:prstGeom prst="rect">
            <a:avLst/>
          </a:prstGeom>
        </p:spPr>
        <p:txBody>
          <a:bodyPr vert="horz" lIns="91440" tIns="45720" rIns="91440" bIns="45720" rtlCol="0" anchor="ctr"/>
          <a:lstStyle>
            <a:lvl1pPr algn="r">
              <a:defRPr sz="750" b="1" i="0">
                <a:solidFill>
                  <a:schemeClr val="accent1"/>
                </a:solidFill>
              </a:defRPr>
            </a:lvl1pPr>
          </a:lstStyle>
          <a:p>
            <a:fld id="{90298CD5-6C1E-4009-B41F-6DF62E31D3BE}" type="datetimeFigureOut">
              <a:rPr lang="en-US" smtClean="0"/>
              <a:pPr/>
              <a:t>11/15/2018</a:t>
            </a:fld>
            <a:endParaRPr lang="en-US" dirty="0"/>
          </a:p>
        </p:txBody>
      </p:sp>
      <p:sp>
        <p:nvSpPr>
          <p:cNvPr id="5" name="Footer Placeholder 4"/>
          <p:cNvSpPr>
            <a:spLocks noGrp="1"/>
          </p:cNvSpPr>
          <p:nvPr>
            <p:ph type="ftr" sz="quarter" idx="3"/>
          </p:nvPr>
        </p:nvSpPr>
        <p:spPr>
          <a:xfrm>
            <a:off x="420833" y="4793879"/>
            <a:ext cx="2894846" cy="228601"/>
          </a:xfrm>
          <a:prstGeom prst="rect">
            <a:avLst/>
          </a:prstGeom>
        </p:spPr>
        <p:txBody>
          <a:bodyPr vert="horz" lIns="91440" tIns="45720" rIns="91440" bIns="45720" rtlCol="0" anchor="ctr"/>
          <a:lstStyle>
            <a:lvl1pPr algn="l">
              <a:defRPr sz="750" b="1" i="0">
                <a:solidFill>
                  <a:schemeClr val="accent1"/>
                </a:solidFill>
              </a:defRPr>
            </a:lvl1pPr>
          </a:lstStyle>
          <a:p>
            <a:endParaRPr lang="en-US" dirty="0"/>
          </a:p>
        </p:txBody>
      </p:sp>
      <p:sp>
        <p:nvSpPr>
          <p:cNvPr id="21" name="Rectangle 20"/>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bg1"/>
                </a:solidFill>
              </a:defRPr>
            </a:lvl1p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346755949"/>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Lst>
  <mc:AlternateContent xmlns:mc="http://schemas.openxmlformats.org/markup-compatibility/2006" xmlns:p14="http://schemas.microsoft.com/office/powerpoint/2010/main">
    <mc:Choice Requires="p14">
      <p:transition spd="slow">
        <p14:gallery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hf sldNum="0" hdr="0" ftr="0" dt="0"/>
  <p:txStyles>
    <p:titleStyle>
      <a:lvl1pPr algn="l" defTabSz="342900" rtl="0" eaLnBrk="1" latinLnBrk="0" hangingPunct="1">
        <a:spcBef>
          <a:spcPct val="0"/>
        </a:spcBef>
        <a:buNone/>
        <a:defRPr sz="27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hyperlink" Target="https://librosa.github.io/librosa/display.html#display" TargetMode="External"/><Relationship Id="rId2" Type="http://schemas.openxmlformats.org/officeDocument/2006/relationships/hyperlink" Target="https://librosa.github.io/librosa/feature.html#feature" TargetMode="External"/><Relationship Id="rId1" Type="http://schemas.openxmlformats.org/officeDocument/2006/relationships/slideLayout" Target="../slideLayouts/slideLayout22.xml"/><Relationship Id="rId4" Type="http://schemas.openxmlformats.org/officeDocument/2006/relationships/hyperlink" Target="https://librosa.github.io/librosa/effects.html#effects"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1.xml"/><Relationship Id="rId5" Type="http://schemas.openxmlformats.org/officeDocument/2006/relationships/image" Target="../media/image4.png"/><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title"/>
          </p:nvPr>
        </p:nvSpPr>
        <p:spPr>
          <a:xfrm>
            <a:off x="575288" y="510157"/>
            <a:ext cx="7739372" cy="1561322"/>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GB" sz="4800" b="1" dirty="0">
                <a:latin typeface="Average"/>
                <a:ea typeface="Average"/>
                <a:cs typeface="Average"/>
                <a:sym typeface="Average"/>
              </a:rPr>
              <a:t>Speaker Identification</a:t>
            </a:r>
            <a:br>
              <a:rPr lang="en-GB" sz="1000" b="1" dirty="0">
                <a:latin typeface="Average"/>
                <a:ea typeface="Average"/>
                <a:cs typeface="Average"/>
                <a:sym typeface="Average"/>
              </a:rPr>
            </a:br>
            <a:endParaRPr sz="4800" b="1" dirty="0">
              <a:latin typeface="Average"/>
              <a:ea typeface="Average"/>
              <a:cs typeface="Average"/>
              <a:sym typeface="Average"/>
            </a:endParaRPr>
          </a:p>
        </p:txBody>
      </p:sp>
      <p:sp>
        <p:nvSpPr>
          <p:cNvPr id="112" name="Google Shape;112;p15"/>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11" name="Google Shape;111;p15"/>
          <p:cNvSpPr txBox="1">
            <a:spLocks noGrp="1"/>
          </p:cNvSpPr>
          <p:nvPr>
            <p:ph type="body" idx="2"/>
          </p:nvPr>
        </p:nvSpPr>
        <p:spPr>
          <a:xfrm>
            <a:off x="5709760" y="2258867"/>
            <a:ext cx="3837000" cy="3695100"/>
          </a:xfrm>
          <a:prstGeom prst="rect">
            <a:avLst/>
          </a:prstGeom>
        </p:spPr>
        <p:txBody>
          <a:bodyPr spcFirstLastPara="1" wrap="square" lIns="91425" tIns="91425" rIns="91425" bIns="91425" anchor="ctr" anchorCtr="0">
            <a:noAutofit/>
          </a:bodyPr>
          <a:lstStyle/>
          <a:p>
            <a:pPr marL="0" lvl="0" indent="0" rtl="0">
              <a:lnSpc>
                <a:spcPct val="115000"/>
              </a:lnSpc>
              <a:spcBef>
                <a:spcPts val="0"/>
              </a:spcBef>
              <a:spcAft>
                <a:spcPts val="1600"/>
              </a:spcAft>
              <a:buNone/>
            </a:pPr>
            <a:r>
              <a:rPr lang="en-GB" sz="1800" dirty="0">
                <a:solidFill>
                  <a:schemeClr val="tx2">
                    <a:lumMod val="60000"/>
                    <a:lumOff val="40000"/>
                  </a:schemeClr>
                </a:solidFill>
              </a:rPr>
              <a:t>Deepanshi Bansal</a:t>
            </a:r>
            <a:br>
              <a:rPr lang="en-GB" sz="1800" dirty="0">
                <a:solidFill>
                  <a:schemeClr val="tx2">
                    <a:lumMod val="60000"/>
                    <a:lumOff val="40000"/>
                  </a:schemeClr>
                </a:solidFill>
              </a:rPr>
            </a:br>
            <a:r>
              <a:rPr lang="en-GB" sz="1800" dirty="0">
                <a:solidFill>
                  <a:schemeClr val="tx2">
                    <a:lumMod val="60000"/>
                    <a:lumOff val="40000"/>
                  </a:schemeClr>
                </a:solidFill>
              </a:rPr>
              <a:t>Shivangi Singla</a:t>
            </a:r>
            <a:endParaRPr sz="1800" dirty="0">
              <a:solidFill>
                <a:schemeClr val="tx2">
                  <a:lumMod val="60000"/>
                  <a:lumOff val="40000"/>
                </a:schemeClr>
              </a:solidFill>
            </a:endParaRPr>
          </a:p>
        </p:txBody>
      </p:sp>
      <p:pic>
        <p:nvPicPr>
          <p:cNvPr id="113" name="Google Shape;113;p15"/>
          <p:cNvPicPr preferRelativeResize="0"/>
          <p:nvPr/>
        </p:nvPicPr>
        <p:blipFill>
          <a:blip r:embed="rId3">
            <a:alphaModFix/>
          </a:blip>
          <a:stretch>
            <a:fillRect/>
          </a:stretch>
        </p:blipFill>
        <p:spPr>
          <a:xfrm>
            <a:off x="354750" y="2122343"/>
            <a:ext cx="4572000" cy="2441421"/>
          </a:xfrm>
          <a:prstGeom prst="rect">
            <a:avLst/>
          </a:prstGeom>
          <a:noFill/>
          <a:ln>
            <a:noFill/>
          </a:ln>
        </p:spPr>
      </p:pic>
      <p:sp>
        <p:nvSpPr>
          <p:cNvPr id="114" name="Google Shape;114;p15"/>
          <p:cNvSpPr txBox="1"/>
          <p:nvPr/>
        </p:nvSpPr>
        <p:spPr>
          <a:xfrm>
            <a:off x="5709760" y="1884091"/>
            <a:ext cx="2604900" cy="9819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sz="2400" b="1" dirty="0">
                <a:solidFill>
                  <a:schemeClr val="tx1">
                    <a:lumMod val="95000"/>
                    <a:lumOff val="5000"/>
                  </a:schemeClr>
                </a:solidFill>
                <a:latin typeface="Average"/>
                <a:ea typeface="Average"/>
                <a:cs typeface="Average"/>
                <a:sym typeface="Average"/>
              </a:rPr>
              <a:t>7th Semester</a:t>
            </a:r>
            <a:endParaRPr sz="2400" b="1" dirty="0">
              <a:solidFill>
                <a:schemeClr val="tx1">
                  <a:lumMod val="95000"/>
                  <a:lumOff val="5000"/>
                </a:schemeClr>
              </a:solidFill>
              <a:latin typeface="Average"/>
              <a:ea typeface="Average"/>
              <a:cs typeface="Average"/>
              <a:sym typeface="Average"/>
            </a:endParaRPr>
          </a:p>
          <a:p>
            <a:pPr marL="0" lvl="0" indent="0">
              <a:spcBef>
                <a:spcPts val="0"/>
              </a:spcBef>
              <a:spcAft>
                <a:spcPts val="0"/>
              </a:spcAft>
              <a:buNone/>
            </a:pPr>
            <a:endParaRPr sz="2400" b="1" dirty="0">
              <a:solidFill>
                <a:schemeClr val="tx1">
                  <a:lumMod val="95000"/>
                  <a:lumOff val="5000"/>
                </a:schemeClr>
              </a:solidFill>
              <a:latin typeface="Average"/>
              <a:ea typeface="Average"/>
              <a:cs typeface="Average"/>
              <a:sym typeface="Average"/>
            </a:endParaRPr>
          </a:p>
          <a:p>
            <a:pPr marL="0" lvl="0" indent="0">
              <a:spcBef>
                <a:spcPts val="0"/>
              </a:spcBef>
              <a:spcAft>
                <a:spcPts val="0"/>
              </a:spcAft>
              <a:buNone/>
            </a:pPr>
            <a:r>
              <a:rPr lang="en-GB" sz="2400" b="1" dirty="0">
                <a:solidFill>
                  <a:schemeClr val="tx1">
                    <a:lumMod val="95000"/>
                    <a:lumOff val="5000"/>
                  </a:schemeClr>
                </a:solidFill>
                <a:latin typeface="Average"/>
                <a:ea typeface="Average"/>
                <a:cs typeface="Average"/>
                <a:sym typeface="Average"/>
              </a:rPr>
              <a:t>MINOR PROJECT </a:t>
            </a:r>
            <a:endParaRPr sz="2400" b="1" dirty="0">
              <a:solidFill>
                <a:schemeClr val="tx1">
                  <a:lumMod val="95000"/>
                  <a:lumOff val="5000"/>
                </a:schemeClr>
              </a:solidFill>
              <a:latin typeface="Average"/>
              <a:ea typeface="Average"/>
              <a:cs typeface="Average"/>
              <a:sym typeface="Averag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5"/>
          <p:cNvSpPr txBox="1">
            <a:spLocks noGrp="1"/>
          </p:cNvSpPr>
          <p:nvPr>
            <p:ph type="title"/>
          </p:nvPr>
        </p:nvSpPr>
        <p:spPr>
          <a:xfrm>
            <a:off x="702850" y="1708628"/>
            <a:ext cx="3504900" cy="23004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GB" sz="1200" b="0" dirty="0">
                <a:solidFill>
                  <a:srgbClr val="333333"/>
                </a:solidFill>
                <a:highlight>
                  <a:srgbClr val="FFFFFF"/>
                </a:highlight>
                <a:latin typeface="Average" panose="020B0604020202020204" charset="0"/>
                <a:ea typeface="Arial"/>
                <a:cs typeface="Arial"/>
                <a:sym typeface="Arial"/>
              </a:rPr>
              <a:t>Speaker </a:t>
            </a:r>
            <a:r>
              <a:rPr lang="en-GB" sz="1200" b="0" dirty="0" err="1">
                <a:solidFill>
                  <a:srgbClr val="333333"/>
                </a:solidFill>
                <a:highlight>
                  <a:srgbClr val="FFFFFF"/>
                </a:highlight>
                <a:latin typeface="Average" panose="020B0604020202020204" charset="0"/>
                <a:ea typeface="Arial"/>
                <a:cs typeface="Arial"/>
                <a:sym typeface="Arial"/>
              </a:rPr>
              <a:t>diarization</a:t>
            </a:r>
            <a:r>
              <a:rPr lang="en-GB" sz="1200" b="0" dirty="0">
                <a:solidFill>
                  <a:srgbClr val="333333"/>
                </a:solidFill>
                <a:highlight>
                  <a:srgbClr val="FFFFFF"/>
                </a:highlight>
                <a:latin typeface="Average" panose="020B0604020202020204" charset="0"/>
                <a:ea typeface="Arial"/>
                <a:cs typeface="Arial"/>
                <a:sym typeface="Arial"/>
              </a:rPr>
              <a:t> is the task of automatically answering the question “who spoke when”, given a speech recording . </a:t>
            </a:r>
            <a:br>
              <a:rPr lang="en-GB" sz="1200" b="0" dirty="0">
                <a:solidFill>
                  <a:srgbClr val="333333"/>
                </a:solidFill>
                <a:highlight>
                  <a:srgbClr val="FFFFFF"/>
                </a:highlight>
                <a:latin typeface="Average" panose="020B0604020202020204" charset="0"/>
                <a:ea typeface="Arial"/>
                <a:cs typeface="Arial"/>
                <a:sym typeface="Arial"/>
              </a:rPr>
            </a:br>
            <a:r>
              <a:rPr lang="en-GB" sz="1200" b="0" dirty="0">
                <a:solidFill>
                  <a:srgbClr val="333333"/>
                </a:solidFill>
                <a:highlight>
                  <a:srgbClr val="FFFFFF"/>
                </a:highlight>
                <a:latin typeface="Average" panose="020B0604020202020204" charset="0"/>
                <a:ea typeface="Arial"/>
                <a:cs typeface="Arial"/>
                <a:sym typeface="Arial"/>
              </a:rPr>
              <a:t>Extracting such information can help in the context of several audio analysis tasks, such as audio summarization, speaker recognition and speaker-based retrieval of audio.</a:t>
            </a:r>
            <a:endParaRPr sz="1200" b="0" dirty="0">
              <a:solidFill>
                <a:srgbClr val="333333"/>
              </a:solidFill>
              <a:highlight>
                <a:srgbClr val="FFFFFF"/>
              </a:highlight>
              <a:latin typeface="Average" panose="020B0604020202020204" charset="0"/>
              <a:ea typeface="Arial"/>
              <a:cs typeface="Arial"/>
              <a:sym typeface="Arial"/>
            </a:endParaRPr>
          </a:p>
          <a:p>
            <a:pPr marL="0" lvl="0" indent="0" rtl="0">
              <a:lnSpc>
                <a:spcPct val="115000"/>
              </a:lnSpc>
              <a:spcBef>
                <a:spcPts val="0"/>
              </a:spcBef>
              <a:spcAft>
                <a:spcPts val="0"/>
              </a:spcAft>
              <a:buNone/>
            </a:pPr>
            <a:endParaRPr sz="1200" dirty="0">
              <a:solidFill>
                <a:srgbClr val="333333"/>
              </a:solidFill>
              <a:highlight>
                <a:srgbClr val="FFFFFF"/>
              </a:highlight>
              <a:latin typeface="Average" panose="020B0604020202020204" charset="0"/>
              <a:ea typeface="Arial"/>
              <a:cs typeface="Arial"/>
              <a:sym typeface="Arial"/>
            </a:endParaRPr>
          </a:p>
          <a:p>
            <a:pPr marL="0" lvl="0" indent="0" rtl="0">
              <a:lnSpc>
                <a:spcPct val="115000"/>
              </a:lnSpc>
              <a:spcBef>
                <a:spcPts val="0"/>
              </a:spcBef>
              <a:spcAft>
                <a:spcPts val="0"/>
              </a:spcAft>
              <a:buNone/>
            </a:pPr>
            <a:r>
              <a:rPr lang="en-GB" sz="1200" dirty="0">
                <a:solidFill>
                  <a:srgbClr val="333333"/>
                </a:solidFill>
                <a:highlight>
                  <a:srgbClr val="FFFFFF"/>
                </a:highlight>
                <a:latin typeface="Average" panose="020B0604020202020204" charset="0"/>
                <a:ea typeface="Arial"/>
                <a:cs typeface="Arial"/>
                <a:sym typeface="Arial"/>
              </a:rPr>
              <a:t>It can be achieved by Segmentation and clustering</a:t>
            </a:r>
            <a:endParaRPr sz="1200" dirty="0">
              <a:solidFill>
                <a:srgbClr val="333333"/>
              </a:solidFill>
              <a:highlight>
                <a:srgbClr val="FFFFFF"/>
              </a:highlight>
              <a:latin typeface="Average" panose="020B0604020202020204" charset="0"/>
              <a:ea typeface="Arial"/>
              <a:cs typeface="Arial"/>
              <a:sym typeface="Arial"/>
            </a:endParaRPr>
          </a:p>
          <a:p>
            <a:pPr marL="0" lvl="0" indent="0">
              <a:spcBef>
                <a:spcPts val="0"/>
              </a:spcBef>
              <a:spcAft>
                <a:spcPts val="0"/>
              </a:spcAft>
              <a:buNone/>
            </a:pPr>
            <a:endParaRPr dirty="0">
              <a:latin typeface="Average" panose="020B0604020202020204" charset="0"/>
            </a:endParaRPr>
          </a:p>
        </p:txBody>
      </p:sp>
      <p:sp>
        <p:nvSpPr>
          <p:cNvPr id="194" name="Google Shape;194;p25"/>
          <p:cNvSpPr txBox="1">
            <a:spLocks noGrp="1"/>
          </p:cNvSpPr>
          <p:nvPr>
            <p:ph type="title" idx="2"/>
          </p:nvPr>
        </p:nvSpPr>
        <p:spPr>
          <a:xfrm>
            <a:off x="702850" y="466588"/>
            <a:ext cx="5406900" cy="5109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GB" sz="2400" b="1" dirty="0">
                <a:solidFill>
                  <a:schemeClr val="tx1"/>
                </a:solidFill>
                <a:highlight>
                  <a:srgbClr val="FFFFFF"/>
                </a:highlight>
                <a:latin typeface="Arial"/>
                <a:ea typeface="Arial"/>
                <a:cs typeface="Arial"/>
                <a:sym typeface="Arial"/>
              </a:rPr>
              <a:t>SPEAKER DIARIZATION</a:t>
            </a:r>
            <a:endParaRPr sz="2400" b="1" dirty="0">
              <a:solidFill>
                <a:schemeClr val="tx1"/>
              </a:solidFill>
              <a:highlight>
                <a:srgbClr val="FFFFFF"/>
              </a:highlight>
              <a:latin typeface="Arial"/>
              <a:ea typeface="Arial"/>
              <a:cs typeface="Arial"/>
              <a:sym typeface="Arial"/>
            </a:endParaRPr>
          </a:p>
          <a:p>
            <a:pPr marL="0" lvl="0" indent="0">
              <a:spcBef>
                <a:spcPts val="0"/>
              </a:spcBef>
              <a:spcAft>
                <a:spcPts val="0"/>
              </a:spcAft>
              <a:buNone/>
            </a:pPr>
            <a:endParaRPr dirty="0"/>
          </a:p>
        </p:txBody>
      </p:sp>
      <p:sp>
        <p:nvSpPr>
          <p:cNvPr id="195" name="Google Shape;195;p25"/>
          <p:cNvSpPr txBox="1">
            <a:spLocks noGrp="1"/>
          </p:cNvSpPr>
          <p:nvPr>
            <p:ph type="body" idx="1"/>
          </p:nvPr>
        </p:nvSpPr>
        <p:spPr>
          <a:xfrm>
            <a:off x="742650" y="4063100"/>
            <a:ext cx="3333300" cy="7653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196" name="Google Shape;196;p25"/>
          <p:cNvPicPr preferRelativeResize="0"/>
          <p:nvPr/>
        </p:nvPicPr>
        <p:blipFill>
          <a:blip r:embed="rId3">
            <a:alphaModFix/>
          </a:blip>
          <a:stretch>
            <a:fillRect/>
          </a:stretch>
        </p:blipFill>
        <p:spPr>
          <a:xfrm>
            <a:off x="4777563" y="1708628"/>
            <a:ext cx="4201212" cy="1430172"/>
          </a:xfrm>
          <a:prstGeom prst="rect">
            <a:avLst/>
          </a:prstGeom>
          <a:noFill/>
          <a:ln>
            <a:noFill/>
          </a:ln>
        </p:spPr>
      </p:pic>
      <p:pic>
        <p:nvPicPr>
          <p:cNvPr id="197" name="Google Shape;197;p25"/>
          <p:cNvPicPr preferRelativeResize="0"/>
          <p:nvPr/>
        </p:nvPicPr>
        <p:blipFill>
          <a:blip r:embed="rId4">
            <a:alphaModFix/>
          </a:blip>
          <a:stretch>
            <a:fillRect/>
          </a:stretch>
        </p:blipFill>
        <p:spPr>
          <a:xfrm>
            <a:off x="5315450" y="3303800"/>
            <a:ext cx="3010468" cy="1699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6"/>
          <p:cNvSpPr txBox="1">
            <a:spLocks noGrp="1"/>
          </p:cNvSpPr>
          <p:nvPr>
            <p:ph type="title"/>
          </p:nvPr>
        </p:nvSpPr>
        <p:spPr>
          <a:xfrm>
            <a:off x="841950" y="966782"/>
            <a:ext cx="5406900" cy="510900"/>
          </a:xfrm>
          <a:prstGeom prst="rect">
            <a:avLst/>
          </a:prstGeom>
        </p:spPr>
        <p:txBody>
          <a:bodyPr spcFirstLastPara="1" wrap="square" lIns="91425" tIns="91425" rIns="91425" bIns="91425" anchor="b" anchorCtr="0">
            <a:noAutofit/>
          </a:bodyPr>
          <a:lstStyle/>
          <a:p>
            <a:pPr marL="0" lvl="0" indent="0" rtl="0">
              <a:lnSpc>
                <a:spcPct val="115000"/>
              </a:lnSpc>
              <a:spcBef>
                <a:spcPts val="0"/>
              </a:spcBef>
              <a:spcAft>
                <a:spcPts val="0"/>
              </a:spcAft>
              <a:buNone/>
            </a:pPr>
            <a:r>
              <a:rPr lang="en-GB" b="1" dirty="0">
                <a:solidFill>
                  <a:schemeClr val="tx1"/>
                </a:solidFill>
                <a:highlight>
                  <a:srgbClr val="FFFFFF"/>
                </a:highlight>
                <a:latin typeface="Arial"/>
                <a:ea typeface="Arial"/>
                <a:cs typeface="Arial"/>
                <a:sym typeface="Arial"/>
              </a:rPr>
              <a:t>Clustering</a:t>
            </a:r>
            <a:endParaRPr sz="2400" b="1" dirty="0">
              <a:solidFill>
                <a:schemeClr val="tx1"/>
              </a:solidFill>
              <a:highlight>
                <a:srgbClr val="FFFFFF"/>
              </a:highlight>
              <a:latin typeface="Arial"/>
              <a:ea typeface="Arial"/>
              <a:cs typeface="Arial"/>
              <a:sym typeface="Arial"/>
            </a:endParaRPr>
          </a:p>
          <a:p>
            <a:pPr marL="0" lvl="0" indent="0" rtl="0">
              <a:spcBef>
                <a:spcPts val="0"/>
              </a:spcBef>
              <a:spcAft>
                <a:spcPts val="0"/>
              </a:spcAft>
              <a:buNone/>
            </a:pPr>
            <a:endParaRPr dirty="0"/>
          </a:p>
        </p:txBody>
      </p:sp>
      <p:pic>
        <p:nvPicPr>
          <p:cNvPr id="203" name="Google Shape;203;p26"/>
          <p:cNvPicPr preferRelativeResize="0"/>
          <p:nvPr/>
        </p:nvPicPr>
        <p:blipFill>
          <a:blip r:embed="rId3">
            <a:alphaModFix/>
          </a:blip>
          <a:stretch>
            <a:fillRect/>
          </a:stretch>
        </p:blipFill>
        <p:spPr>
          <a:xfrm>
            <a:off x="137696" y="1911020"/>
            <a:ext cx="8407650" cy="2658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3627D-2879-414E-AD37-2AB792F1CABF}"/>
              </a:ext>
            </a:extLst>
          </p:cNvPr>
          <p:cNvSpPr>
            <a:spLocks noGrp="1"/>
          </p:cNvSpPr>
          <p:nvPr>
            <p:ph type="title"/>
          </p:nvPr>
        </p:nvSpPr>
        <p:spPr>
          <a:xfrm>
            <a:off x="1238700" y="826932"/>
            <a:ext cx="3333300" cy="1470900"/>
          </a:xfrm>
        </p:spPr>
        <p:txBody>
          <a:bodyPr/>
          <a:lstStyle/>
          <a:p>
            <a:r>
              <a:rPr lang="en-IN" dirty="0"/>
              <a:t>LIBROSA </a:t>
            </a:r>
          </a:p>
        </p:txBody>
      </p:sp>
      <p:sp>
        <p:nvSpPr>
          <p:cNvPr id="3" name="Title 2">
            <a:extLst>
              <a:ext uri="{FF2B5EF4-FFF2-40B4-BE49-F238E27FC236}">
                <a16:creationId xmlns:a16="http://schemas.microsoft.com/office/drawing/2014/main" id="{3D1D5678-C27C-4000-A5F3-37510432C786}"/>
              </a:ext>
            </a:extLst>
          </p:cNvPr>
          <p:cNvSpPr>
            <a:spLocks noGrp="1"/>
          </p:cNvSpPr>
          <p:nvPr>
            <p:ph type="title" idx="2"/>
          </p:nvPr>
        </p:nvSpPr>
        <p:spPr/>
        <p:txBody>
          <a:bodyPr/>
          <a:lstStyle/>
          <a:p>
            <a:endParaRPr lang="en-IN"/>
          </a:p>
        </p:txBody>
      </p:sp>
      <p:sp>
        <p:nvSpPr>
          <p:cNvPr id="6" name="Rectangle 2">
            <a:extLst>
              <a:ext uri="{FF2B5EF4-FFF2-40B4-BE49-F238E27FC236}">
                <a16:creationId xmlns:a16="http://schemas.microsoft.com/office/drawing/2014/main" id="{9395B3CD-8F67-477F-940A-A1279C97183E}"/>
              </a:ext>
            </a:extLst>
          </p:cNvPr>
          <p:cNvSpPr>
            <a:spLocks noGrp="1" noChangeArrowheads="1"/>
          </p:cNvSpPr>
          <p:nvPr>
            <p:ph type="body" idx="1"/>
          </p:nvPr>
        </p:nvSpPr>
        <p:spPr bwMode="auto">
          <a:xfrm>
            <a:off x="1238250" y="1545976"/>
            <a:ext cx="7018048" cy="1535017"/>
          </a:xfrm>
          <a:prstGeom prst="rect">
            <a:avLst/>
          </a:prstGeom>
          <a:solidFill>
            <a:srgbClr val="FCFC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264" tIns="0"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err="1">
                <a:ln>
                  <a:noFill/>
                </a:ln>
                <a:solidFill>
                  <a:srgbClr val="9B59B6"/>
                </a:solidFill>
                <a:effectLst/>
                <a:latin typeface="Lato" panose="020F0502020204030203" pitchFamily="34" charset="0"/>
                <a:hlinkClick r:id="rId2"/>
              </a:rPr>
              <a:t>librosa.feature</a:t>
            </a:r>
            <a:endParaRPr kumimoji="0" lang="en-US" altLang="en-US" sz="1200" b="1" i="0" u="none" strike="noStrike" cap="none" normalizeH="0" baseline="0" dirty="0">
              <a:ln>
                <a:noFill/>
              </a:ln>
              <a:solidFill>
                <a:srgbClr val="404040"/>
              </a:solidFill>
              <a:effectLst/>
              <a:latin typeface="Lato" panose="020F0502020204030203" pitchFamily="34" charset="0"/>
            </a:endParaRP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404040"/>
                </a:solidFill>
                <a:effectLst/>
                <a:latin typeface="Lato" panose="020F0502020204030203" pitchFamily="34" charset="0"/>
              </a:rPr>
              <a:t>Feature extraction and manipulation. This includes low-level feature extraction, such as </a:t>
            </a:r>
            <a:r>
              <a:rPr kumimoji="0" lang="en-US" altLang="en-US" sz="1200" b="0" i="0" u="none" strike="noStrike" cap="none" normalizeH="0" baseline="0" dirty="0" err="1">
                <a:ln>
                  <a:noFill/>
                </a:ln>
                <a:solidFill>
                  <a:srgbClr val="404040"/>
                </a:solidFill>
                <a:effectLst/>
                <a:latin typeface="Lato" panose="020F0502020204030203" pitchFamily="34" charset="0"/>
              </a:rPr>
              <a:t>chromagrams</a:t>
            </a:r>
            <a:r>
              <a:rPr kumimoji="0" lang="en-US" altLang="en-US" sz="1200" b="0" i="0" u="none" strike="noStrike" cap="none" normalizeH="0" baseline="0" dirty="0">
                <a:ln>
                  <a:noFill/>
                </a:ln>
                <a:solidFill>
                  <a:srgbClr val="404040"/>
                </a:solidFill>
                <a:effectLst/>
                <a:latin typeface="Lato" panose="020F0502020204030203" pitchFamily="34" charset="0"/>
              </a:rPr>
              <a:t>, pseudo-constant-Q (log-frequency) transforms, Mel spectrogram, MFCC, and tuning estimation. Also provided are feature manipulation methods, such as delta features, memory embedding, and event-synchronous feature alignment.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1F1A6B85-B5ED-4B53-AB1A-9679AC79EC30}"/>
              </a:ext>
            </a:extLst>
          </p:cNvPr>
          <p:cNvSpPr>
            <a:spLocks noChangeArrowheads="1"/>
          </p:cNvSpPr>
          <p:nvPr/>
        </p:nvSpPr>
        <p:spPr bwMode="auto">
          <a:xfrm>
            <a:off x="1238250" y="2796737"/>
            <a:ext cx="7382321" cy="1719683"/>
          </a:xfrm>
          <a:prstGeom prst="rect">
            <a:avLst/>
          </a:prstGeom>
          <a:solidFill>
            <a:srgbClr val="FCFC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264" tIns="0"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err="1">
                <a:ln>
                  <a:noFill/>
                </a:ln>
                <a:solidFill>
                  <a:srgbClr val="9B59B6"/>
                </a:solidFill>
                <a:effectLst/>
                <a:latin typeface="Lato" panose="020F0502020204030203" pitchFamily="34" charset="0"/>
                <a:hlinkClick r:id="rId3"/>
              </a:rPr>
              <a:t>librosa.display</a:t>
            </a:r>
            <a:endParaRPr kumimoji="0" lang="en-US" altLang="en-US" sz="1200" b="1" i="0" u="none" strike="noStrike" cap="none" normalizeH="0" baseline="0" dirty="0">
              <a:ln>
                <a:noFill/>
              </a:ln>
              <a:solidFill>
                <a:srgbClr val="404040"/>
              </a:solidFill>
              <a:effectLst/>
              <a:latin typeface="Lato" panose="020F0502020204030203" pitchFamily="34" charset="0"/>
            </a:endParaRP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404040"/>
                </a:solidFill>
                <a:effectLst/>
                <a:latin typeface="Lato" panose="020F0502020204030203" pitchFamily="34" charset="0"/>
              </a:rPr>
              <a:t>Visualization and display routines using </a:t>
            </a:r>
            <a:r>
              <a:rPr kumimoji="0" lang="en-US" altLang="en-US" sz="900" b="1" i="0" u="none" strike="noStrike" cap="none" normalizeH="0" baseline="0" dirty="0">
                <a:ln>
                  <a:noFill/>
                </a:ln>
                <a:solidFill>
                  <a:srgbClr val="404040"/>
                </a:solidFill>
                <a:effectLst/>
                <a:latin typeface="SFMono-Regular"/>
              </a:rPr>
              <a:t>matplotlib</a:t>
            </a:r>
            <a:r>
              <a:rPr kumimoji="0" lang="en-US" altLang="en-US" sz="1200" b="0" i="0" u="none" strike="noStrike" cap="none" normalizeH="0" baseline="0" dirty="0">
                <a:ln>
                  <a:noFill/>
                </a:ln>
                <a:solidFill>
                  <a:srgbClr val="404040"/>
                </a:solidFill>
                <a:effectLst/>
                <a:latin typeface="Lato" panose="020F0502020204030203" pitchFamily="34" charset="0"/>
              </a:rPr>
              <a:t>.</a:t>
            </a:r>
          </a:p>
          <a:p>
            <a:pPr marL="457200" marR="0" lvl="1" indent="-45720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404040"/>
              </a:solidFill>
              <a:effectLst/>
              <a:latin typeface="Lato" panose="020F050202020403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err="1">
                <a:ln>
                  <a:noFill/>
                </a:ln>
                <a:solidFill>
                  <a:srgbClr val="9B59B6"/>
                </a:solidFill>
                <a:effectLst/>
                <a:latin typeface="Lato" panose="020F0502020204030203" pitchFamily="34" charset="0"/>
                <a:hlinkClick r:id="rId4"/>
              </a:rPr>
              <a:t>librosa.effects</a:t>
            </a:r>
            <a:endParaRPr kumimoji="0" lang="en-US" altLang="en-US" sz="1200" b="1" i="0" u="none" strike="noStrike" cap="none" normalizeH="0" baseline="0" dirty="0">
              <a:ln>
                <a:noFill/>
              </a:ln>
              <a:solidFill>
                <a:srgbClr val="404040"/>
              </a:solidFill>
              <a:effectLst/>
              <a:latin typeface="Lato" panose="020F0502020204030203" pitchFamily="34" charset="0"/>
            </a:endParaRP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404040"/>
                </a:solidFill>
                <a:effectLst/>
                <a:latin typeface="Lato" panose="020F0502020204030203" pitchFamily="34" charset="0"/>
              </a:rPr>
              <a:t>Time-domain audio processing, such as pitch shifting and time stretching. This submodule also provides time-domain wrappers for the </a:t>
            </a:r>
            <a:r>
              <a:rPr kumimoji="0" lang="en-US" altLang="en-US" sz="1200" b="0" i="1" u="none" strike="noStrike" cap="none" normalizeH="0" baseline="0" dirty="0">
                <a:ln>
                  <a:noFill/>
                </a:ln>
                <a:solidFill>
                  <a:srgbClr val="404040"/>
                </a:solidFill>
                <a:effectLst/>
                <a:latin typeface="Lato" panose="020F0502020204030203" pitchFamily="34" charset="0"/>
              </a:rPr>
              <a:t>decompose</a:t>
            </a:r>
            <a:r>
              <a:rPr kumimoji="0" lang="en-US" altLang="en-US" sz="1200" b="0" i="0" u="none" strike="noStrike" cap="none" normalizeH="0" baseline="0" dirty="0">
                <a:ln>
                  <a:noFill/>
                </a:ln>
                <a:solidFill>
                  <a:srgbClr val="404040"/>
                </a:solidFill>
                <a:effectLst/>
                <a:latin typeface="Lato" panose="020F0502020204030203" pitchFamily="34" charset="0"/>
              </a:rPr>
              <a:t> submodule.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57126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23CFC-3BBD-41FC-93C5-92523DCAB2C1}"/>
              </a:ext>
            </a:extLst>
          </p:cNvPr>
          <p:cNvSpPr>
            <a:spLocks noGrp="1"/>
          </p:cNvSpPr>
          <p:nvPr>
            <p:ph type="title"/>
          </p:nvPr>
        </p:nvSpPr>
        <p:spPr/>
        <p:txBody>
          <a:bodyPr/>
          <a:lstStyle/>
          <a:p>
            <a:endParaRPr lang="en-IN"/>
          </a:p>
        </p:txBody>
      </p:sp>
      <p:sp>
        <p:nvSpPr>
          <p:cNvPr id="3" name="Title 2">
            <a:extLst>
              <a:ext uri="{FF2B5EF4-FFF2-40B4-BE49-F238E27FC236}">
                <a16:creationId xmlns:a16="http://schemas.microsoft.com/office/drawing/2014/main" id="{4F89DDF0-08EC-4FF7-964E-65C734E41ED1}"/>
              </a:ext>
            </a:extLst>
          </p:cNvPr>
          <p:cNvSpPr>
            <a:spLocks noGrp="1"/>
          </p:cNvSpPr>
          <p:nvPr>
            <p:ph type="title" idx="2"/>
          </p:nvPr>
        </p:nvSpPr>
        <p:spPr/>
        <p:txBody>
          <a:bodyPr/>
          <a:lstStyle/>
          <a:p>
            <a:r>
              <a:rPr lang="en-IN" sz="1600" b="1" dirty="0"/>
              <a:t>CEPSTRAL  FEATURES</a:t>
            </a:r>
          </a:p>
        </p:txBody>
      </p:sp>
      <p:sp>
        <p:nvSpPr>
          <p:cNvPr id="4" name="Text Placeholder 3">
            <a:extLst>
              <a:ext uri="{FF2B5EF4-FFF2-40B4-BE49-F238E27FC236}">
                <a16:creationId xmlns:a16="http://schemas.microsoft.com/office/drawing/2014/main" id="{8D7AEC2B-EC8D-4BF6-A142-C959B416EB7A}"/>
              </a:ext>
            </a:extLst>
          </p:cNvPr>
          <p:cNvSpPr>
            <a:spLocks noGrp="1"/>
          </p:cNvSpPr>
          <p:nvPr>
            <p:ph type="body" idx="1"/>
          </p:nvPr>
        </p:nvSpPr>
        <p:spPr/>
        <p:txBody>
          <a:bodyPr/>
          <a:lstStyle/>
          <a:p>
            <a:endParaRPr lang="en-IN"/>
          </a:p>
        </p:txBody>
      </p:sp>
      <p:pic>
        <p:nvPicPr>
          <p:cNvPr id="6" name="image48.png">
            <a:extLst>
              <a:ext uri="{FF2B5EF4-FFF2-40B4-BE49-F238E27FC236}">
                <a16:creationId xmlns:a16="http://schemas.microsoft.com/office/drawing/2014/main" id="{96B42D39-9F99-409A-931A-8D1B2AF667AD}"/>
              </a:ext>
            </a:extLst>
          </p:cNvPr>
          <p:cNvPicPr/>
          <p:nvPr/>
        </p:nvPicPr>
        <p:blipFill>
          <a:blip r:embed="rId2"/>
          <a:srcRect b="9494"/>
          <a:stretch>
            <a:fillRect/>
          </a:stretch>
        </p:blipFill>
        <p:spPr>
          <a:xfrm>
            <a:off x="1600200" y="1959860"/>
            <a:ext cx="5943600" cy="2724150"/>
          </a:xfrm>
          <a:prstGeom prst="rect">
            <a:avLst/>
          </a:prstGeom>
          <a:ln/>
        </p:spPr>
      </p:pic>
    </p:spTree>
    <p:extLst>
      <p:ext uri="{BB962C8B-B14F-4D97-AF65-F5344CB8AC3E}">
        <p14:creationId xmlns:p14="http://schemas.microsoft.com/office/powerpoint/2010/main" val="1863650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6FC39-C450-435C-BFF1-2012F4F9A766}"/>
              </a:ext>
            </a:extLst>
          </p:cNvPr>
          <p:cNvSpPr>
            <a:spLocks noGrp="1"/>
          </p:cNvSpPr>
          <p:nvPr>
            <p:ph type="title"/>
          </p:nvPr>
        </p:nvSpPr>
        <p:spPr/>
        <p:txBody>
          <a:bodyPr/>
          <a:lstStyle/>
          <a:p>
            <a:endParaRPr lang="en-IN"/>
          </a:p>
        </p:txBody>
      </p:sp>
      <p:sp>
        <p:nvSpPr>
          <p:cNvPr id="3" name="Title 2">
            <a:extLst>
              <a:ext uri="{FF2B5EF4-FFF2-40B4-BE49-F238E27FC236}">
                <a16:creationId xmlns:a16="http://schemas.microsoft.com/office/drawing/2014/main" id="{ECCAF707-C0B4-41F4-96BC-3ABFE5FE5760}"/>
              </a:ext>
            </a:extLst>
          </p:cNvPr>
          <p:cNvSpPr>
            <a:spLocks noGrp="1"/>
          </p:cNvSpPr>
          <p:nvPr>
            <p:ph type="title" idx="2"/>
          </p:nvPr>
        </p:nvSpPr>
        <p:spPr/>
        <p:txBody>
          <a:bodyPr/>
          <a:lstStyle/>
          <a:p>
            <a:endParaRPr lang="en-IN"/>
          </a:p>
        </p:txBody>
      </p:sp>
      <p:sp>
        <p:nvSpPr>
          <p:cNvPr id="4" name="Text Placeholder 3">
            <a:extLst>
              <a:ext uri="{FF2B5EF4-FFF2-40B4-BE49-F238E27FC236}">
                <a16:creationId xmlns:a16="http://schemas.microsoft.com/office/drawing/2014/main" id="{05307006-5295-4960-9B62-FFB6C1582C9B}"/>
              </a:ext>
            </a:extLst>
          </p:cNvPr>
          <p:cNvSpPr>
            <a:spLocks noGrp="1"/>
          </p:cNvSpPr>
          <p:nvPr>
            <p:ph type="body" idx="1"/>
          </p:nvPr>
        </p:nvSpPr>
        <p:spPr/>
        <p:txBody>
          <a:bodyPr/>
          <a:lstStyle/>
          <a:p>
            <a:endParaRPr lang="en-IN"/>
          </a:p>
        </p:txBody>
      </p:sp>
      <p:pic>
        <p:nvPicPr>
          <p:cNvPr id="6" name="Picture 5">
            <a:extLst>
              <a:ext uri="{FF2B5EF4-FFF2-40B4-BE49-F238E27FC236}">
                <a16:creationId xmlns:a16="http://schemas.microsoft.com/office/drawing/2014/main" id="{26623FCD-C99D-4659-B418-3110F3BBC152}"/>
              </a:ext>
            </a:extLst>
          </p:cNvPr>
          <p:cNvPicPr>
            <a:picLocks noChangeAspect="1"/>
          </p:cNvPicPr>
          <p:nvPr/>
        </p:nvPicPr>
        <p:blipFill>
          <a:blip r:embed="rId2"/>
          <a:stretch>
            <a:fillRect/>
          </a:stretch>
        </p:blipFill>
        <p:spPr>
          <a:xfrm>
            <a:off x="1141671" y="92149"/>
            <a:ext cx="7139327" cy="5143500"/>
          </a:xfrm>
          <a:prstGeom prst="rect">
            <a:avLst/>
          </a:prstGeom>
        </p:spPr>
      </p:pic>
    </p:spTree>
    <p:extLst>
      <p:ext uri="{BB962C8B-B14F-4D97-AF65-F5344CB8AC3E}">
        <p14:creationId xmlns:p14="http://schemas.microsoft.com/office/powerpoint/2010/main" val="121902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44675-0102-4169-8B39-A97700E8FC91}"/>
              </a:ext>
            </a:extLst>
          </p:cNvPr>
          <p:cNvSpPr>
            <a:spLocks noGrp="1"/>
          </p:cNvSpPr>
          <p:nvPr>
            <p:ph type="title"/>
          </p:nvPr>
        </p:nvSpPr>
        <p:spPr/>
        <p:txBody>
          <a:bodyPr/>
          <a:lstStyle/>
          <a:p>
            <a:endParaRPr lang="en-IN"/>
          </a:p>
        </p:txBody>
      </p:sp>
      <p:sp>
        <p:nvSpPr>
          <p:cNvPr id="3" name="Title 2">
            <a:extLst>
              <a:ext uri="{FF2B5EF4-FFF2-40B4-BE49-F238E27FC236}">
                <a16:creationId xmlns:a16="http://schemas.microsoft.com/office/drawing/2014/main" id="{A49EE4E9-C2D8-4678-8E54-4F4A45E116F1}"/>
              </a:ext>
            </a:extLst>
          </p:cNvPr>
          <p:cNvSpPr>
            <a:spLocks noGrp="1"/>
          </p:cNvSpPr>
          <p:nvPr>
            <p:ph type="title" idx="2"/>
          </p:nvPr>
        </p:nvSpPr>
        <p:spPr/>
        <p:txBody>
          <a:bodyPr/>
          <a:lstStyle/>
          <a:p>
            <a:endParaRPr lang="en-IN"/>
          </a:p>
        </p:txBody>
      </p:sp>
      <p:sp>
        <p:nvSpPr>
          <p:cNvPr id="4" name="Text Placeholder 3">
            <a:extLst>
              <a:ext uri="{FF2B5EF4-FFF2-40B4-BE49-F238E27FC236}">
                <a16:creationId xmlns:a16="http://schemas.microsoft.com/office/drawing/2014/main" id="{21E13461-F170-4690-A297-3B4FE8FA4B6B}"/>
              </a:ext>
            </a:extLst>
          </p:cNvPr>
          <p:cNvSpPr>
            <a:spLocks noGrp="1"/>
          </p:cNvSpPr>
          <p:nvPr>
            <p:ph type="body" idx="1"/>
          </p:nvPr>
        </p:nvSpPr>
        <p:spPr/>
        <p:txBody>
          <a:bodyPr/>
          <a:lstStyle/>
          <a:p>
            <a:endParaRPr lang="en-IN"/>
          </a:p>
        </p:txBody>
      </p:sp>
      <p:pic>
        <p:nvPicPr>
          <p:cNvPr id="6" name="Picture 5">
            <a:extLst>
              <a:ext uri="{FF2B5EF4-FFF2-40B4-BE49-F238E27FC236}">
                <a16:creationId xmlns:a16="http://schemas.microsoft.com/office/drawing/2014/main" id="{2264094D-EA3F-48CD-9836-1CBD2F28A8A0}"/>
              </a:ext>
            </a:extLst>
          </p:cNvPr>
          <p:cNvPicPr>
            <a:picLocks noChangeAspect="1"/>
          </p:cNvPicPr>
          <p:nvPr/>
        </p:nvPicPr>
        <p:blipFill>
          <a:blip r:embed="rId2"/>
          <a:stretch>
            <a:fillRect/>
          </a:stretch>
        </p:blipFill>
        <p:spPr>
          <a:xfrm>
            <a:off x="827877" y="0"/>
            <a:ext cx="7488246" cy="5143500"/>
          </a:xfrm>
          <a:prstGeom prst="rect">
            <a:avLst/>
          </a:prstGeom>
        </p:spPr>
      </p:pic>
    </p:spTree>
    <p:extLst>
      <p:ext uri="{BB962C8B-B14F-4D97-AF65-F5344CB8AC3E}">
        <p14:creationId xmlns:p14="http://schemas.microsoft.com/office/powerpoint/2010/main" val="2297343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73FB8-0B04-4804-AB21-201C7D3717FE}"/>
              </a:ext>
            </a:extLst>
          </p:cNvPr>
          <p:cNvSpPr>
            <a:spLocks noGrp="1"/>
          </p:cNvSpPr>
          <p:nvPr>
            <p:ph type="title"/>
          </p:nvPr>
        </p:nvSpPr>
        <p:spPr/>
        <p:txBody>
          <a:bodyPr/>
          <a:lstStyle/>
          <a:p>
            <a:endParaRPr lang="en-IN"/>
          </a:p>
        </p:txBody>
      </p:sp>
      <p:sp>
        <p:nvSpPr>
          <p:cNvPr id="3" name="Title 2">
            <a:extLst>
              <a:ext uri="{FF2B5EF4-FFF2-40B4-BE49-F238E27FC236}">
                <a16:creationId xmlns:a16="http://schemas.microsoft.com/office/drawing/2014/main" id="{FB5B6EE2-C093-4C63-8278-1A357197F0EE}"/>
              </a:ext>
            </a:extLst>
          </p:cNvPr>
          <p:cNvSpPr>
            <a:spLocks noGrp="1"/>
          </p:cNvSpPr>
          <p:nvPr>
            <p:ph type="title" idx="2"/>
          </p:nvPr>
        </p:nvSpPr>
        <p:spPr/>
        <p:txBody>
          <a:bodyPr/>
          <a:lstStyle/>
          <a:p>
            <a:endParaRPr lang="en-IN"/>
          </a:p>
        </p:txBody>
      </p:sp>
      <p:sp>
        <p:nvSpPr>
          <p:cNvPr id="4" name="Text Placeholder 3">
            <a:extLst>
              <a:ext uri="{FF2B5EF4-FFF2-40B4-BE49-F238E27FC236}">
                <a16:creationId xmlns:a16="http://schemas.microsoft.com/office/drawing/2014/main" id="{E617FAC6-EA74-4561-8501-5131A81AF21C}"/>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2D384A7B-04BB-4042-AE40-20A8BECB6F91}"/>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9488583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16" name="Google Shape;216;p28"/>
          <p:cNvSpPr txBox="1">
            <a:spLocks noGrp="1"/>
          </p:cNvSpPr>
          <p:nvPr>
            <p:ph type="title" idx="2"/>
          </p:nvPr>
        </p:nvSpPr>
        <p:spPr>
          <a:xfrm>
            <a:off x="524868" y="662610"/>
            <a:ext cx="3005700" cy="510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1600" b="1" dirty="0"/>
              <a:t>PROGRESS TILL 1</a:t>
            </a:r>
            <a:r>
              <a:rPr lang="en-GB" sz="1600" b="1" baseline="30000" dirty="0"/>
              <a:t>st</a:t>
            </a:r>
            <a:r>
              <a:rPr lang="en-GB" sz="1600" b="1" dirty="0"/>
              <a:t> DEFENSE</a:t>
            </a:r>
            <a:endParaRPr sz="1600" b="1" dirty="0"/>
          </a:p>
        </p:txBody>
      </p:sp>
      <p:sp>
        <p:nvSpPr>
          <p:cNvPr id="217" name="Google Shape;217;p28"/>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218" name="Google Shape;218;p28"/>
          <p:cNvPicPr preferRelativeResize="0"/>
          <p:nvPr/>
        </p:nvPicPr>
        <p:blipFill>
          <a:blip r:embed="rId5">
            <a:alphaModFix/>
          </a:blip>
          <a:stretch>
            <a:fillRect/>
          </a:stretch>
        </p:blipFill>
        <p:spPr>
          <a:xfrm>
            <a:off x="6286483" y="304798"/>
            <a:ext cx="2508642" cy="4838702"/>
          </a:xfrm>
          <a:prstGeom prst="rect">
            <a:avLst/>
          </a:prstGeom>
          <a:noFill/>
          <a:ln>
            <a:noFill/>
          </a:ln>
        </p:spPr>
      </p:pic>
      <p:pic>
        <p:nvPicPr>
          <p:cNvPr id="2" name="WhatsApp Video 2018-09-10 at 2.56.04 AM (1)">
            <a:hlinkClick r:id="" action="ppaction://media"/>
            <a:extLst>
              <a:ext uri="{FF2B5EF4-FFF2-40B4-BE49-F238E27FC236}">
                <a16:creationId xmlns:a16="http://schemas.microsoft.com/office/drawing/2014/main" id="{D19C7EEE-7AFA-4204-BE32-2929537C1D9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33935" y="1918982"/>
            <a:ext cx="5466731" cy="300670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89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23ED-9317-4083-B732-4BD12AD77F67}"/>
              </a:ext>
            </a:extLst>
          </p:cNvPr>
          <p:cNvSpPr>
            <a:spLocks noGrp="1"/>
          </p:cNvSpPr>
          <p:nvPr>
            <p:ph type="title"/>
          </p:nvPr>
        </p:nvSpPr>
        <p:spPr/>
        <p:txBody>
          <a:bodyPr/>
          <a:lstStyle/>
          <a:p>
            <a:endParaRPr lang="en-IN"/>
          </a:p>
        </p:txBody>
      </p:sp>
      <p:sp>
        <p:nvSpPr>
          <p:cNvPr id="3" name="Title 2">
            <a:extLst>
              <a:ext uri="{FF2B5EF4-FFF2-40B4-BE49-F238E27FC236}">
                <a16:creationId xmlns:a16="http://schemas.microsoft.com/office/drawing/2014/main" id="{799E8536-6C4D-404B-8007-41902D3AEF54}"/>
              </a:ext>
            </a:extLst>
          </p:cNvPr>
          <p:cNvSpPr>
            <a:spLocks noGrp="1"/>
          </p:cNvSpPr>
          <p:nvPr>
            <p:ph type="title" idx="2"/>
          </p:nvPr>
        </p:nvSpPr>
        <p:spPr/>
        <p:txBody>
          <a:bodyPr/>
          <a:lstStyle/>
          <a:p>
            <a:r>
              <a:rPr lang="en-IN" sz="2400" b="1" dirty="0"/>
              <a:t>METHODOLOGY</a:t>
            </a:r>
          </a:p>
        </p:txBody>
      </p:sp>
      <p:sp>
        <p:nvSpPr>
          <p:cNvPr id="4" name="Text Placeholder 3">
            <a:extLst>
              <a:ext uri="{FF2B5EF4-FFF2-40B4-BE49-F238E27FC236}">
                <a16:creationId xmlns:a16="http://schemas.microsoft.com/office/drawing/2014/main" id="{24293B25-9B12-4AE6-8E88-1B01E63DC3A1}"/>
              </a:ext>
            </a:extLst>
          </p:cNvPr>
          <p:cNvSpPr>
            <a:spLocks noGrp="1"/>
          </p:cNvSpPr>
          <p:nvPr>
            <p:ph type="body" idx="1"/>
          </p:nvPr>
        </p:nvSpPr>
        <p:spPr/>
        <p:txBody>
          <a:bodyPr/>
          <a:lstStyle/>
          <a:p>
            <a:endParaRPr lang="en-IN"/>
          </a:p>
        </p:txBody>
      </p:sp>
      <p:pic>
        <p:nvPicPr>
          <p:cNvPr id="6" name="Picture 5">
            <a:extLst>
              <a:ext uri="{FF2B5EF4-FFF2-40B4-BE49-F238E27FC236}">
                <a16:creationId xmlns:a16="http://schemas.microsoft.com/office/drawing/2014/main" id="{23455F58-6BA8-4936-9B71-2F789720C4CA}"/>
              </a:ext>
            </a:extLst>
          </p:cNvPr>
          <p:cNvPicPr>
            <a:picLocks noChangeAspect="1"/>
          </p:cNvPicPr>
          <p:nvPr/>
        </p:nvPicPr>
        <p:blipFill>
          <a:blip r:embed="rId2"/>
          <a:stretch>
            <a:fillRect/>
          </a:stretch>
        </p:blipFill>
        <p:spPr>
          <a:xfrm>
            <a:off x="2211572" y="1792823"/>
            <a:ext cx="5017244" cy="3286881"/>
          </a:xfrm>
          <a:prstGeom prst="rect">
            <a:avLst/>
          </a:prstGeom>
        </p:spPr>
      </p:pic>
    </p:spTree>
    <p:extLst>
      <p:ext uri="{BB962C8B-B14F-4D97-AF65-F5344CB8AC3E}">
        <p14:creationId xmlns:p14="http://schemas.microsoft.com/office/powerpoint/2010/main" val="36015038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DADAC-75A0-4106-B6DC-DEBB933C3B75}"/>
              </a:ext>
            </a:extLst>
          </p:cNvPr>
          <p:cNvSpPr>
            <a:spLocks noGrp="1"/>
          </p:cNvSpPr>
          <p:nvPr>
            <p:ph type="title"/>
          </p:nvPr>
        </p:nvSpPr>
        <p:spPr/>
        <p:txBody>
          <a:bodyPr/>
          <a:lstStyle/>
          <a:p>
            <a:endParaRPr lang="en-IN"/>
          </a:p>
        </p:txBody>
      </p:sp>
      <p:sp>
        <p:nvSpPr>
          <p:cNvPr id="3" name="Title 2">
            <a:extLst>
              <a:ext uri="{FF2B5EF4-FFF2-40B4-BE49-F238E27FC236}">
                <a16:creationId xmlns:a16="http://schemas.microsoft.com/office/drawing/2014/main" id="{AD25B903-F22F-4890-A05B-F398ABD773B5}"/>
              </a:ext>
            </a:extLst>
          </p:cNvPr>
          <p:cNvSpPr>
            <a:spLocks noGrp="1"/>
          </p:cNvSpPr>
          <p:nvPr>
            <p:ph type="title" idx="2"/>
          </p:nvPr>
        </p:nvSpPr>
        <p:spPr/>
        <p:txBody>
          <a:bodyPr/>
          <a:lstStyle/>
          <a:p>
            <a:r>
              <a:rPr lang="en-IN" sz="2000" b="1" dirty="0"/>
              <a:t>TRAINING OF MODEL</a:t>
            </a:r>
          </a:p>
        </p:txBody>
      </p:sp>
      <p:sp>
        <p:nvSpPr>
          <p:cNvPr id="4" name="Text Placeholder 3">
            <a:extLst>
              <a:ext uri="{FF2B5EF4-FFF2-40B4-BE49-F238E27FC236}">
                <a16:creationId xmlns:a16="http://schemas.microsoft.com/office/drawing/2014/main" id="{93D9B914-952C-41D0-BC43-2E99CDCD5603}"/>
              </a:ext>
            </a:extLst>
          </p:cNvPr>
          <p:cNvSpPr>
            <a:spLocks noGrp="1"/>
          </p:cNvSpPr>
          <p:nvPr>
            <p:ph type="body" idx="1"/>
          </p:nvPr>
        </p:nvSpPr>
        <p:spPr/>
        <p:txBody>
          <a:bodyPr/>
          <a:lstStyle/>
          <a:p>
            <a:endParaRPr lang="en-IN"/>
          </a:p>
        </p:txBody>
      </p:sp>
      <p:pic>
        <p:nvPicPr>
          <p:cNvPr id="5" name="image24.png">
            <a:extLst>
              <a:ext uri="{FF2B5EF4-FFF2-40B4-BE49-F238E27FC236}">
                <a16:creationId xmlns:a16="http://schemas.microsoft.com/office/drawing/2014/main" id="{A0472189-9F03-4C0B-BCF3-887A971438A9}"/>
              </a:ext>
            </a:extLst>
          </p:cNvPr>
          <p:cNvPicPr/>
          <p:nvPr/>
        </p:nvPicPr>
        <p:blipFill>
          <a:blip r:embed="rId2"/>
          <a:srcRect/>
          <a:stretch>
            <a:fillRect/>
          </a:stretch>
        </p:blipFill>
        <p:spPr>
          <a:xfrm>
            <a:off x="2296477" y="1834596"/>
            <a:ext cx="4551045" cy="3444875"/>
          </a:xfrm>
          <a:prstGeom prst="rect">
            <a:avLst/>
          </a:prstGeom>
          <a:ln/>
        </p:spPr>
      </p:pic>
    </p:spTree>
    <p:extLst>
      <p:ext uri="{BB962C8B-B14F-4D97-AF65-F5344CB8AC3E}">
        <p14:creationId xmlns:p14="http://schemas.microsoft.com/office/powerpoint/2010/main" val="743038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Overview</a:t>
            </a:r>
            <a:endParaRPr/>
          </a:p>
        </p:txBody>
      </p:sp>
      <p:sp>
        <p:nvSpPr>
          <p:cNvPr id="120" name="Google Shape;120;p16"/>
          <p:cNvSpPr txBox="1">
            <a:spLocks noGrp="1"/>
          </p:cNvSpPr>
          <p:nvPr>
            <p:ph type="body" idx="1"/>
          </p:nvPr>
        </p:nvSpPr>
        <p:spPr>
          <a:xfrm>
            <a:off x="311700" y="1733149"/>
            <a:ext cx="8520600" cy="33390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1200" dirty="0">
                <a:latin typeface="Average"/>
                <a:ea typeface="Average"/>
                <a:cs typeface="Average"/>
                <a:sym typeface="Average"/>
              </a:rPr>
              <a:t>Multiple Speaker identification can be used in conversations, where multiple speakers are talking simultaneously over a single recording channel, identifying which is a challenging problem right now.</a:t>
            </a:r>
            <a:endParaRPr sz="1200" dirty="0">
              <a:latin typeface="Average"/>
              <a:ea typeface="Average"/>
              <a:cs typeface="Average"/>
              <a:sym typeface="Average"/>
            </a:endParaRPr>
          </a:p>
          <a:p>
            <a:pPr marL="0" lvl="0" indent="0" algn="just" rtl="0">
              <a:lnSpc>
                <a:spcPct val="150000"/>
              </a:lnSpc>
              <a:spcBef>
                <a:spcPts val="0"/>
              </a:spcBef>
              <a:spcAft>
                <a:spcPts val="0"/>
              </a:spcAft>
              <a:buNone/>
            </a:pPr>
            <a:r>
              <a:rPr lang="en-GB" sz="1200" dirty="0">
                <a:latin typeface="Average"/>
                <a:ea typeface="Average"/>
                <a:cs typeface="Average"/>
                <a:sym typeface="Average"/>
              </a:rPr>
              <a:t>Speaker clustering describes the task of telling who spoke when for a sequence of utterances, without prior knowledge of neither the number nor identities of speakers</a:t>
            </a:r>
            <a:endParaRPr sz="1200" dirty="0">
              <a:latin typeface="Average"/>
              <a:ea typeface="Average"/>
              <a:cs typeface="Average"/>
              <a:sym typeface="Average"/>
            </a:endParaRPr>
          </a:p>
          <a:p>
            <a:pPr marL="0" lvl="0" indent="0" algn="just" rtl="0">
              <a:lnSpc>
                <a:spcPct val="150000"/>
              </a:lnSpc>
              <a:spcBef>
                <a:spcPts val="0"/>
              </a:spcBef>
              <a:spcAft>
                <a:spcPts val="0"/>
              </a:spcAft>
              <a:buNone/>
            </a:pPr>
            <a:r>
              <a:rPr lang="en-GB" sz="1200" dirty="0">
                <a:latin typeface="Average"/>
                <a:ea typeface="Average"/>
                <a:cs typeface="Average"/>
                <a:sym typeface="Average"/>
              </a:rPr>
              <a:t>Segments of the same set of selected phonemes by the object speaker and all suspect speakers are Fourier transformed. These phoneme spectra, and features derived therefrom, are utilized to make measures of voice similarity.</a:t>
            </a:r>
            <a:endParaRPr sz="1200" dirty="0">
              <a:latin typeface="Average"/>
              <a:ea typeface="Average"/>
              <a:cs typeface="Average"/>
              <a:sym typeface="Average"/>
            </a:endParaRPr>
          </a:p>
          <a:p>
            <a:pPr marL="0" lvl="0" indent="0">
              <a:spcBef>
                <a:spcPts val="0"/>
              </a:spcBef>
              <a:spcAft>
                <a:spcPts val="1600"/>
              </a:spcAft>
              <a:buNone/>
            </a:pPr>
            <a:endParaRPr dirty="0">
              <a:latin typeface="Average"/>
              <a:ea typeface="Average"/>
              <a:cs typeface="Average"/>
              <a:sym typeface="Averag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07AA9-F046-40AE-8FFD-047C9360330A}"/>
              </a:ext>
            </a:extLst>
          </p:cNvPr>
          <p:cNvSpPr>
            <a:spLocks noGrp="1"/>
          </p:cNvSpPr>
          <p:nvPr>
            <p:ph type="title"/>
          </p:nvPr>
        </p:nvSpPr>
        <p:spPr/>
        <p:txBody>
          <a:bodyPr/>
          <a:lstStyle/>
          <a:p>
            <a:endParaRPr lang="en-IN"/>
          </a:p>
        </p:txBody>
      </p:sp>
      <p:sp>
        <p:nvSpPr>
          <p:cNvPr id="3" name="Title 2">
            <a:extLst>
              <a:ext uri="{FF2B5EF4-FFF2-40B4-BE49-F238E27FC236}">
                <a16:creationId xmlns:a16="http://schemas.microsoft.com/office/drawing/2014/main" id="{24A93A4A-3DEC-433E-AAE5-5D066610DC1C}"/>
              </a:ext>
            </a:extLst>
          </p:cNvPr>
          <p:cNvSpPr>
            <a:spLocks noGrp="1"/>
          </p:cNvSpPr>
          <p:nvPr>
            <p:ph type="title" idx="2"/>
          </p:nvPr>
        </p:nvSpPr>
        <p:spPr/>
        <p:txBody>
          <a:bodyPr/>
          <a:lstStyle/>
          <a:p>
            <a:r>
              <a:rPr lang="en-IN" sz="2400" b="1" dirty="0"/>
              <a:t>OUTPUT</a:t>
            </a:r>
          </a:p>
        </p:txBody>
      </p:sp>
      <p:sp>
        <p:nvSpPr>
          <p:cNvPr id="4" name="Text Placeholder 3">
            <a:extLst>
              <a:ext uri="{FF2B5EF4-FFF2-40B4-BE49-F238E27FC236}">
                <a16:creationId xmlns:a16="http://schemas.microsoft.com/office/drawing/2014/main" id="{BA9035DD-DFB2-4D84-AF52-D59DEC0489ED}"/>
              </a:ext>
            </a:extLst>
          </p:cNvPr>
          <p:cNvSpPr>
            <a:spLocks noGrp="1"/>
          </p:cNvSpPr>
          <p:nvPr>
            <p:ph type="body" idx="1"/>
          </p:nvPr>
        </p:nvSpPr>
        <p:spPr/>
        <p:txBody>
          <a:bodyPr/>
          <a:lstStyle/>
          <a:p>
            <a:endParaRPr lang="en-IN"/>
          </a:p>
        </p:txBody>
      </p:sp>
      <p:pic>
        <p:nvPicPr>
          <p:cNvPr id="5" name="image30.png">
            <a:extLst>
              <a:ext uri="{FF2B5EF4-FFF2-40B4-BE49-F238E27FC236}">
                <a16:creationId xmlns:a16="http://schemas.microsoft.com/office/drawing/2014/main" id="{7F4CBBAA-34DF-46C5-A1F9-363D22F4D835}"/>
              </a:ext>
            </a:extLst>
          </p:cNvPr>
          <p:cNvPicPr/>
          <p:nvPr/>
        </p:nvPicPr>
        <p:blipFill>
          <a:blip r:embed="rId2"/>
          <a:srcRect/>
          <a:stretch>
            <a:fillRect/>
          </a:stretch>
        </p:blipFill>
        <p:spPr>
          <a:xfrm>
            <a:off x="1297500" y="2444069"/>
            <a:ext cx="5734050" cy="2032000"/>
          </a:xfrm>
          <a:prstGeom prst="rect">
            <a:avLst/>
          </a:prstGeom>
          <a:ln/>
        </p:spPr>
      </p:pic>
    </p:spTree>
    <p:extLst>
      <p:ext uri="{BB962C8B-B14F-4D97-AF65-F5344CB8AC3E}">
        <p14:creationId xmlns:p14="http://schemas.microsoft.com/office/powerpoint/2010/main" val="26355769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A8421-D1C3-4AB0-B7A3-BA70D99772E3}"/>
              </a:ext>
            </a:extLst>
          </p:cNvPr>
          <p:cNvSpPr>
            <a:spLocks noGrp="1"/>
          </p:cNvSpPr>
          <p:nvPr>
            <p:ph type="title"/>
          </p:nvPr>
        </p:nvSpPr>
        <p:spPr/>
        <p:txBody>
          <a:bodyPr/>
          <a:lstStyle/>
          <a:p>
            <a:endParaRPr lang="en-IN"/>
          </a:p>
        </p:txBody>
      </p:sp>
      <p:sp>
        <p:nvSpPr>
          <p:cNvPr id="3" name="Title 2">
            <a:extLst>
              <a:ext uri="{FF2B5EF4-FFF2-40B4-BE49-F238E27FC236}">
                <a16:creationId xmlns:a16="http://schemas.microsoft.com/office/drawing/2014/main" id="{F2847211-11B2-4F30-A325-F12155B9BD0D}"/>
              </a:ext>
            </a:extLst>
          </p:cNvPr>
          <p:cNvSpPr>
            <a:spLocks noGrp="1"/>
          </p:cNvSpPr>
          <p:nvPr>
            <p:ph type="title" idx="2"/>
          </p:nvPr>
        </p:nvSpPr>
        <p:spPr>
          <a:xfrm>
            <a:off x="1297500" y="719391"/>
            <a:ext cx="3005700" cy="510900"/>
          </a:xfrm>
        </p:spPr>
        <p:txBody>
          <a:bodyPr/>
          <a:lstStyle/>
          <a:p>
            <a:r>
              <a:rPr lang="en-IN" sz="2000" b="1" dirty="0"/>
              <a:t>Continuous Learning</a:t>
            </a:r>
          </a:p>
        </p:txBody>
      </p:sp>
      <p:sp>
        <p:nvSpPr>
          <p:cNvPr id="4" name="Text Placeholder 3">
            <a:extLst>
              <a:ext uri="{FF2B5EF4-FFF2-40B4-BE49-F238E27FC236}">
                <a16:creationId xmlns:a16="http://schemas.microsoft.com/office/drawing/2014/main" id="{2160820D-6939-453C-916A-A675E4A7E73B}"/>
              </a:ext>
            </a:extLst>
          </p:cNvPr>
          <p:cNvSpPr>
            <a:spLocks noGrp="1"/>
          </p:cNvSpPr>
          <p:nvPr>
            <p:ph type="body" idx="1"/>
          </p:nvPr>
        </p:nvSpPr>
        <p:spPr/>
        <p:txBody>
          <a:bodyPr/>
          <a:lstStyle/>
          <a:p>
            <a:endParaRPr lang="en-IN"/>
          </a:p>
        </p:txBody>
      </p:sp>
      <p:pic>
        <p:nvPicPr>
          <p:cNvPr id="5" name="image6.png">
            <a:extLst>
              <a:ext uri="{FF2B5EF4-FFF2-40B4-BE49-F238E27FC236}">
                <a16:creationId xmlns:a16="http://schemas.microsoft.com/office/drawing/2014/main" id="{56805CA6-A575-491F-B595-F8A4C31B3667}"/>
              </a:ext>
            </a:extLst>
          </p:cNvPr>
          <p:cNvPicPr/>
          <p:nvPr/>
        </p:nvPicPr>
        <p:blipFill>
          <a:blip r:embed="rId2"/>
          <a:srcRect/>
          <a:stretch>
            <a:fillRect/>
          </a:stretch>
        </p:blipFill>
        <p:spPr>
          <a:xfrm>
            <a:off x="1297500" y="1708619"/>
            <a:ext cx="5738495" cy="3117215"/>
          </a:xfrm>
          <a:prstGeom prst="rect">
            <a:avLst/>
          </a:prstGeom>
          <a:ln/>
        </p:spPr>
      </p:pic>
    </p:spTree>
    <p:extLst>
      <p:ext uri="{BB962C8B-B14F-4D97-AF65-F5344CB8AC3E}">
        <p14:creationId xmlns:p14="http://schemas.microsoft.com/office/powerpoint/2010/main" val="3212400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16153-0E54-461F-941B-CDE06129ABA7}"/>
              </a:ext>
            </a:extLst>
          </p:cNvPr>
          <p:cNvSpPr>
            <a:spLocks noGrp="1"/>
          </p:cNvSpPr>
          <p:nvPr>
            <p:ph type="title"/>
          </p:nvPr>
        </p:nvSpPr>
        <p:spPr/>
        <p:txBody>
          <a:bodyPr/>
          <a:lstStyle/>
          <a:p>
            <a:endParaRPr lang="en-IN"/>
          </a:p>
        </p:txBody>
      </p:sp>
      <p:sp>
        <p:nvSpPr>
          <p:cNvPr id="3" name="Title 2">
            <a:extLst>
              <a:ext uri="{FF2B5EF4-FFF2-40B4-BE49-F238E27FC236}">
                <a16:creationId xmlns:a16="http://schemas.microsoft.com/office/drawing/2014/main" id="{5B9616CE-A807-408E-A0E2-80592CDBCE06}"/>
              </a:ext>
            </a:extLst>
          </p:cNvPr>
          <p:cNvSpPr>
            <a:spLocks noGrp="1"/>
          </p:cNvSpPr>
          <p:nvPr>
            <p:ph type="title" idx="2"/>
          </p:nvPr>
        </p:nvSpPr>
        <p:spPr/>
        <p:txBody>
          <a:bodyPr/>
          <a:lstStyle/>
          <a:p>
            <a:r>
              <a:rPr lang="en-IN" sz="1200" b="1" dirty="0"/>
              <a:t>For Multiple</a:t>
            </a:r>
          </a:p>
        </p:txBody>
      </p:sp>
      <p:sp>
        <p:nvSpPr>
          <p:cNvPr id="4" name="Text Placeholder 3">
            <a:extLst>
              <a:ext uri="{FF2B5EF4-FFF2-40B4-BE49-F238E27FC236}">
                <a16:creationId xmlns:a16="http://schemas.microsoft.com/office/drawing/2014/main" id="{B328B6C9-5B60-4C85-9D50-E0E96DD7938A}"/>
              </a:ext>
            </a:extLst>
          </p:cNvPr>
          <p:cNvSpPr>
            <a:spLocks noGrp="1"/>
          </p:cNvSpPr>
          <p:nvPr>
            <p:ph type="body" idx="1"/>
          </p:nvPr>
        </p:nvSpPr>
        <p:spPr/>
        <p:txBody>
          <a:bodyPr/>
          <a:lstStyle/>
          <a:p>
            <a:endParaRPr lang="en-IN"/>
          </a:p>
        </p:txBody>
      </p:sp>
      <p:pic>
        <p:nvPicPr>
          <p:cNvPr id="5" name="image35.png">
            <a:extLst>
              <a:ext uri="{FF2B5EF4-FFF2-40B4-BE49-F238E27FC236}">
                <a16:creationId xmlns:a16="http://schemas.microsoft.com/office/drawing/2014/main" id="{62D796BF-4EF2-442D-8568-28BC8B84196B}"/>
              </a:ext>
            </a:extLst>
          </p:cNvPr>
          <p:cNvPicPr/>
          <p:nvPr/>
        </p:nvPicPr>
        <p:blipFill>
          <a:blip r:embed="rId2"/>
          <a:srcRect/>
          <a:stretch>
            <a:fillRect/>
          </a:stretch>
        </p:blipFill>
        <p:spPr>
          <a:xfrm>
            <a:off x="1436175" y="2094297"/>
            <a:ext cx="5734050" cy="2616200"/>
          </a:xfrm>
          <a:prstGeom prst="rect">
            <a:avLst/>
          </a:prstGeom>
          <a:ln/>
        </p:spPr>
      </p:pic>
    </p:spTree>
    <p:extLst>
      <p:ext uri="{BB962C8B-B14F-4D97-AF65-F5344CB8AC3E}">
        <p14:creationId xmlns:p14="http://schemas.microsoft.com/office/powerpoint/2010/main" val="23969690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D9578-F6E1-4924-A0A6-8B6A130F585A}"/>
              </a:ext>
            </a:extLst>
          </p:cNvPr>
          <p:cNvSpPr>
            <a:spLocks noGrp="1"/>
          </p:cNvSpPr>
          <p:nvPr>
            <p:ph type="title"/>
          </p:nvPr>
        </p:nvSpPr>
        <p:spPr/>
        <p:txBody>
          <a:bodyPr/>
          <a:lstStyle/>
          <a:p>
            <a:r>
              <a:rPr lang="en-IN" dirty="0"/>
              <a:t>POSTER</a:t>
            </a:r>
          </a:p>
        </p:txBody>
      </p:sp>
      <p:sp>
        <p:nvSpPr>
          <p:cNvPr id="3" name="Title 2">
            <a:extLst>
              <a:ext uri="{FF2B5EF4-FFF2-40B4-BE49-F238E27FC236}">
                <a16:creationId xmlns:a16="http://schemas.microsoft.com/office/drawing/2014/main" id="{C1B949DC-21B0-4ABE-A29C-17CE27EE5BE4}"/>
              </a:ext>
            </a:extLst>
          </p:cNvPr>
          <p:cNvSpPr>
            <a:spLocks noGrp="1"/>
          </p:cNvSpPr>
          <p:nvPr>
            <p:ph type="title" idx="2"/>
          </p:nvPr>
        </p:nvSpPr>
        <p:spPr>
          <a:xfrm>
            <a:off x="779813" y="598860"/>
            <a:ext cx="3005700" cy="510900"/>
          </a:xfrm>
        </p:spPr>
        <p:txBody>
          <a:bodyPr/>
          <a:lstStyle/>
          <a:p>
            <a:r>
              <a:rPr lang="en-IN" sz="2000" b="1" dirty="0">
                <a:solidFill>
                  <a:schemeClr val="bg1"/>
                </a:solidFill>
              </a:rPr>
              <a:t>POSTER</a:t>
            </a:r>
            <a:endParaRPr lang="en-IN" b="1" dirty="0">
              <a:solidFill>
                <a:schemeClr val="bg1"/>
              </a:solidFill>
            </a:endParaRPr>
          </a:p>
        </p:txBody>
      </p:sp>
      <p:sp>
        <p:nvSpPr>
          <p:cNvPr id="4" name="Text Placeholder 3">
            <a:extLst>
              <a:ext uri="{FF2B5EF4-FFF2-40B4-BE49-F238E27FC236}">
                <a16:creationId xmlns:a16="http://schemas.microsoft.com/office/drawing/2014/main" id="{3D9CE646-D715-4F1A-A619-7DD1818FF60A}"/>
              </a:ext>
            </a:extLst>
          </p:cNvPr>
          <p:cNvSpPr>
            <a:spLocks noGrp="1"/>
          </p:cNvSpPr>
          <p:nvPr>
            <p:ph type="body" idx="1"/>
          </p:nvPr>
        </p:nvSpPr>
        <p:spPr/>
        <p:txBody>
          <a:bodyPr/>
          <a:lstStyle/>
          <a:p>
            <a:endParaRPr lang="en-IN"/>
          </a:p>
        </p:txBody>
      </p:sp>
      <p:pic>
        <p:nvPicPr>
          <p:cNvPr id="6" name="Picture 5" descr="A screenshot of a cell phone&#10;&#10;Description generated with very high confidence">
            <a:extLst>
              <a:ext uri="{FF2B5EF4-FFF2-40B4-BE49-F238E27FC236}">
                <a16:creationId xmlns:a16="http://schemas.microsoft.com/office/drawing/2014/main" id="{A147EDB3-3C82-4A18-856B-F99BEBAB688A}"/>
              </a:ext>
            </a:extLst>
          </p:cNvPr>
          <p:cNvPicPr>
            <a:picLocks noChangeAspect="1"/>
          </p:cNvPicPr>
          <p:nvPr/>
        </p:nvPicPr>
        <p:blipFill>
          <a:blip r:embed="rId2"/>
          <a:stretch>
            <a:fillRect/>
          </a:stretch>
        </p:blipFill>
        <p:spPr>
          <a:xfrm>
            <a:off x="2282663" y="0"/>
            <a:ext cx="4965792" cy="5143500"/>
          </a:xfrm>
          <a:prstGeom prst="rect">
            <a:avLst/>
          </a:prstGeom>
        </p:spPr>
      </p:pic>
      <p:sp>
        <p:nvSpPr>
          <p:cNvPr id="5" name="Rectangle 4">
            <a:extLst>
              <a:ext uri="{FF2B5EF4-FFF2-40B4-BE49-F238E27FC236}">
                <a16:creationId xmlns:a16="http://schemas.microsoft.com/office/drawing/2014/main" id="{AFE3B06B-82B7-42E5-B07D-F506F6359C7A}"/>
              </a:ext>
            </a:extLst>
          </p:cNvPr>
          <p:cNvSpPr/>
          <p:nvPr/>
        </p:nvSpPr>
        <p:spPr>
          <a:xfrm>
            <a:off x="5904614" y="545805"/>
            <a:ext cx="602512" cy="106325"/>
          </a:xfrm>
          <a:prstGeom prst="rect">
            <a:avLst/>
          </a:prstGeom>
          <a:solidFill>
            <a:srgbClr val="2A36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6728046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9"/>
          <p:cNvSpPr txBox="1">
            <a:spLocks noGrp="1"/>
          </p:cNvSpPr>
          <p:nvPr>
            <p:ph type="title"/>
          </p:nvPr>
        </p:nvSpPr>
        <p:spPr>
          <a:xfrm>
            <a:off x="2818900" y="1852665"/>
            <a:ext cx="5093700" cy="2541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6000" dirty="0">
                <a:solidFill>
                  <a:schemeClr val="tx1"/>
                </a:solidFill>
              </a:rPr>
              <a:t>Thank You</a:t>
            </a:r>
            <a:endParaRPr sz="6000" dirty="0">
              <a:solidFill>
                <a:schemeClr val="tx1"/>
              </a:solidFill>
            </a:endParaRPr>
          </a:p>
        </p:txBody>
      </p:sp>
      <p:sp>
        <p:nvSpPr>
          <p:cNvPr id="225" name="Google Shape;225;p29"/>
          <p:cNvSpPr txBox="1"/>
          <p:nvPr/>
        </p:nvSpPr>
        <p:spPr>
          <a:xfrm>
            <a:off x="6125325" y="2600500"/>
            <a:ext cx="3000000" cy="30000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GB" sz="2100" dirty="0">
                <a:latin typeface="Roboto"/>
                <a:ea typeface="Roboto"/>
                <a:cs typeface="Roboto"/>
                <a:sym typeface="Roboto"/>
              </a:rPr>
              <a:t>Deepanshi Bansal</a:t>
            </a:r>
            <a:endParaRPr sz="2100" dirty="0">
              <a:latin typeface="Roboto"/>
              <a:ea typeface="Roboto"/>
              <a:cs typeface="Roboto"/>
              <a:sym typeface="Roboto"/>
            </a:endParaRPr>
          </a:p>
          <a:p>
            <a:pPr marL="0" lvl="0" indent="0" rtl="0">
              <a:lnSpc>
                <a:spcPct val="115000"/>
              </a:lnSpc>
              <a:spcBef>
                <a:spcPts val="1600"/>
              </a:spcBef>
              <a:spcAft>
                <a:spcPts val="1600"/>
              </a:spcAft>
              <a:buNone/>
            </a:pPr>
            <a:r>
              <a:rPr lang="en-GB" sz="2100" dirty="0">
                <a:latin typeface="Roboto"/>
                <a:ea typeface="Roboto"/>
                <a:cs typeface="Roboto"/>
                <a:sym typeface="Roboto"/>
              </a:rPr>
              <a:t>Shivangi Singla</a:t>
            </a:r>
            <a:endParaRPr sz="2100" dirty="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b="1" dirty="0">
                <a:latin typeface="Average"/>
                <a:ea typeface="Average"/>
                <a:cs typeface="Average"/>
                <a:sym typeface="Average"/>
              </a:rPr>
              <a:t>Project Objective</a:t>
            </a:r>
            <a:endParaRPr b="1" dirty="0">
              <a:latin typeface="Average"/>
              <a:ea typeface="Average"/>
              <a:cs typeface="Average"/>
              <a:sym typeface="Average"/>
            </a:endParaRPr>
          </a:p>
        </p:txBody>
      </p:sp>
      <p:sp>
        <p:nvSpPr>
          <p:cNvPr id="126" name="Google Shape;126;p17"/>
          <p:cNvSpPr txBox="1">
            <a:spLocks noGrp="1"/>
          </p:cNvSpPr>
          <p:nvPr>
            <p:ph type="body" idx="1"/>
          </p:nvPr>
        </p:nvSpPr>
        <p:spPr>
          <a:xfrm>
            <a:off x="719484" y="2068951"/>
            <a:ext cx="7240757" cy="1766700"/>
          </a:xfrm>
          <a:prstGeom prst="rect">
            <a:avLst/>
          </a:prstGeom>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1200" dirty="0">
                <a:solidFill>
                  <a:srgbClr val="000000"/>
                </a:solidFill>
                <a:latin typeface="Average"/>
                <a:ea typeface="Average"/>
                <a:cs typeface="Average"/>
                <a:sym typeface="Average"/>
              </a:rPr>
              <a:t>The </a:t>
            </a:r>
            <a:r>
              <a:rPr lang="en-GB" sz="1200" b="1" dirty="0">
                <a:solidFill>
                  <a:srgbClr val="000000"/>
                </a:solidFill>
                <a:latin typeface="Average"/>
                <a:ea typeface="Average"/>
                <a:cs typeface="Average"/>
                <a:sym typeface="Average"/>
              </a:rPr>
              <a:t>human speech</a:t>
            </a:r>
            <a:r>
              <a:rPr lang="en-GB" sz="1200" dirty="0">
                <a:solidFill>
                  <a:srgbClr val="000000"/>
                </a:solidFill>
                <a:latin typeface="Average"/>
                <a:ea typeface="Average"/>
                <a:cs typeface="Average"/>
                <a:sym typeface="Average"/>
              </a:rPr>
              <a:t> contains numerous discriminative features that can be used to identify speakers. Speech contains significant energy from zero frequency up to around 5 kHz. The objective of </a:t>
            </a:r>
            <a:r>
              <a:rPr lang="en-GB" sz="1200" b="1" dirty="0">
                <a:solidFill>
                  <a:srgbClr val="000000"/>
                </a:solidFill>
                <a:latin typeface="Average"/>
                <a:ea typeface="Average"/>
                <a:cs typeface="Average"/>
                <a:sym typeface="Average"/>
              </a:rPr>
              <a:t>Automatic Multiple-Speaker Recognition</a:t>
            </a:r>
            <a:r>
              <a:rPr lang="en-GB" sz="1200" dirty="0">
                <a:solidFill>
                  <a:srgbClr val="000000"/>
                </a:solidFill>
                <a:latin typeface="Average"/>
                <a:ea typeface="Average"/>
                <a:cs typeface="Average"/>
                <a:sym typeface="Average"/>
              </a:rPr>
              <a:t> is to extract, characterize and identify the speaker.</a:t>
            </a:r>
            <a:endParaRPr sz="1200" dirty="0">
              <a:solidFill>
                <a:srgbClr val="000000"/>
              </a:solidFill>
              <a:latin typeface="Average"/>
              <a:ea typeface="Average"/>
              <a:cs typeface="Average"/>
              <a:sym typeface="Average"/>
            </a:endParaRPr>
          </a:p>
          <a:p>
            <a:pPr marL="0" lvl="0" indent="0" algn="just" rtl="0">
              <a:lnSpc>
                <a:spcPct val="150000"/>
              </a:lnSpc>
              <a:spcBef>
                <a:spcPts val="0"/>
              </a:spcBef>
              <a:spcAft>
                <a:spcPts val="0"/>
              </a:spcAft>
              <a:buNone/>
            </a:pPr>
            <a:r>
              <a:rPr lang="en-GB" sz="1200" dirty="0">
                <a:solidFill>
                  <a:srgbClr val="000000"/>
                </a:solidFill>
                <a:latin typeface="Average"/>
                <a:ea typeface="Average"/>
                <a:cs typeface="Average"/>
                <a:sym typeface="Average"/>
              </a:rPr>
              <a:t>To study the properties of speech signal the concept of time varying Fourier representation and different models are used. However, the temporal properties of speech signal such, as energy, zero crossing, correlation etc are assumed constant over a short period. That is its characteristics are short-time stationary . Therefore, using hamming window, Speech signal is divided into a number of  blocks of short duration so that normal Fourier transform can be used.</a:t>
            </a:r>
            <a:endParaRPr sz="1200" dirty="0">
              <a:solidFill>
                <a:srgbClr val="000000"/>
              </a:solidFill>
              <a:latin typeface="Average"/>
              <a:ea typeface="Average"/>
              <a:cs typeface="Average"/>
              <a:sym typeface="Average"/>
            </a:endParaRPr>
          </a:p>
          <a:p>
            <a:pPr marL="0" lvl="0" indent="0" rtl="0">
              <a:spcBef>
                <a:spcPts val="0"/>
              </a:spcBef>
              <a:spcAft>
                <a:spcPts val="1600"/>
              </a:spcAft>
              <a:buNone/>
            </a:pPr>
            <a:endParaRPr sz="1200" dirty="0">
              <a:solidFill>
                <a:srgbClr val="000000"/>
              </a:solidFill>
              <a:latin typeface="Average"/>
              <a:ea typeface="Average"/>
              <a:cs typeface="Average"/>
              <a:sym typeface="Averag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8"/>
          <p:cNvSpPr txBox="1">
            <a:spLocks noGrp="1"/>
          </p:cNvSpPr>
          <p:nvPr>
            <p:ph type="title"/>
          </p:nvPr>
        </p:nvSpPr>
        <p:spPr>
          <a:xfrm>
            <a:off x="179350" y="476063"/>
            <a:ext cx="7688700" cy="535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b="1">
                <a:latin typeface="Average"/>
                <a:ea typeface="Average"/>
                <a:cs typeface="Average"/>
                <a:sym typeface="Average"/>
              </a:rPr>
              <a:t>Need for better audio data extraction</a:t>
            </a:r>
            <a:endParaRPr b="1">
              <a:latin typeface="Average"/>
              <a:ea typeface="Average"/>
              <a:cs typeface="Average"/>
              <a:sym typeface="Average"/>
            </a:endParaRPr>
          </a:p>
        </p:txBody>
      </p:sp>
      <p:sp>
        <p:nvSpPr>
          <p:cNvPr id="133" name="Google Shape;133;p18"/>
          <p:cNvSpPr txBox="1">
            <a:spLocks noGrp="1"/>
          </p:cNvSpPr>
          <p:nvPr>
            <p:ph type="body" idx="1"/>
          </p:nvPr>
        </p:nvSpPr>
        <p:spPr>
          <a:xfrm>
            <a:off x="1832963" y="1870094"/>
            <a:ext cx="5877300" cy="808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1200" dirty="0">
                <a:solidFill>
                  <a:srgbClr val="000000"/>
                </a:solidFill>
                <a:latin typeface="Average"/>
                <a:ea typeface="Average"/>
                <a:cs typeface="Average"/>
                <a:sym typeface="Average"/>
              </a:rPr>
              <a:t>security-critical systems, personalized speech recognition and searching for speakers in large corpora.  </a:t>
            </a:r>
            <a:endParaRPr sz="1200" dirty="0">
              <a:solidFill>
                <a:srgbClr val="000000"/>
              </a:solidFill>
              <a:latin typeface="Average"/>
              <a:ea typeface="Average"/>
              <a:cs typeface="Average"/>
              <a:sym typeface="Average"/>
            </a:endParaRPr>
          </a:p>
          <a:p>
            <a:pPr marL="0" lvl="0" indent="0" rtl="0">
              <a:lnSpc>
                <a:spcPct val="107000"/>
              </a:lnSpc>
              <a:spcBef>
                <a:spcPts val="0"/>
              </a:spcBef>
              <a:spcAft>
                <a:spcPts val="0"/>
              </a:spcAft>
              <a:buNone/>
            </a:pPr>
            <a:endParaRPr sz="1200" dirty="0">
              <a:solidFill>
                <a:srgbClr val="000000"/>
              </a:solidFill>
              <a:latin typeface="Average"/>
              <a:ea typeface="Average"/>
              <a:cs typeface="Average"/>
              <a:sym typeface="Average"/>
            </a:endParaRPr>
          </a:p>
          <a:p>
            <a:pPr marL="0" lvl="0" indent="0" rtl="0">
              <a:lnSpc>
                <a:spcPct val="107000"/>
              </a:lnSpc>
              <a:spcBef>
                <a:spcPts val="0"/>
              </a:spcBef>
              <a:spcAft>
                <a:spcPts val="0"/>
              </a:spcAft>
              <a:buNone/>
            </a:pPr>
            <a:endParaRPr sz="1200" dirty="0">
              <a:solidFill>
                <a:srgbClr val="000000"/>
              </a:solidFill>
              <a:latin typeface="Average"/>
              <a:ea typeface="Average"/>
              <a:cs typeface="Average"/>
              <a:sym typeface="Average"/>
            </a:endParaRPr>
          </a:p>
          <a:p>
            <a:pPr marL="0" lvl="0" indent="0">
              <a:spcBef>
                <a:spcPts val="0"/>
              </a:spcBef>
              <a:spcAft>
                <a:spcPts val="1600"/>
              </a:spcAft>
              <a:buNone/>
            </a:pPr>
            <a:endParaRPr dirty="0">
              <a:solidFill>
                <a:srgbClr val="000000"/>
              </a:solidFill>
              <a:latin typeface="Average"/>
              <a:ea typeface="Average"/>
              <a:cs typeface="Average"/>
              <a:sym typeface="Average"/>
            </a:endParaRPr>
          </a:p>
        </p:txBody>
      </p:sp>
      <p:sp>
        <p:nvSpPr>
          <p:cNvPr id="135" name="Google Shape;135;p18"/>
          <p:cNvSpPr txBox="1">
            <a:spLocks noGrp="1"/>
          </p:cNvSpPr>
          <p:nvPr>
            <p:ph type="body" idx="4294967295"/>
          </p:nvPr>
        </p:nvSpPr>
        <p:spPr>
          <a:xfrm>
            <a:off x="1833338" y="2488380"/>
            <a:ext cx="5876925" cy="809625"/>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1200" dirty="0">
                <a:solidFill>
                  <a:srgbClr val="000000"/>
                </a:solidFill>
                <a:latin typeface="Average"/>
                <a:ea typeface="Average"/>
                <a:cs typeface="Average"/>
                <a:sym typeface="Average"/>
              </a:rPr>
              <a:t>Due to the increasing amount of data – especially in web-scale applications – fast processing of speech data is becoming increasingly </a:t>
            </a:r>
            <a:r>
              <a:rPr lang="en-GB" sz="1200" dirty="0" err="1">
                <a:solidFill>
                  <a:srgbClr val="000000"/>
                </a:solidFill>
                <a:latin typeface="Average"/>
                <a:ea typeface="Average"/>
                <a:cs typeface="Average"/>
                <a:sym typeface="Average"/>
              </a:rPr>
              <a:t>important.While</a:t>
            </a:r>
            <a:r>
              <a:rPr lang="en-GB" sz="1200" dirty="0">
                <a:solidFill>
                  <a:srgbClr val="000000"/>
                </a:solidFill>
                <a:latin typeface="Average"/>
                <a:ea typeface="Average"/>
                <a:cs typeface="Average"/>
                <a:sym typeface="Average"/>
              </a:rPr>
              <a:t> the audio corpus can usually be pre-processed offline and in parallel, the retrieval procedure directly impacts user latency and needs to be executed as quickly as possible</a:t>
            </a:r>
            <a:endParaRPr sz="1200" dirty="0">
              <a:solidFill>
                <a:srgbClr val="000000"/>
              </a:solidFill>
              <a:latin typeface="Average"/>
              <a:ea typeface="Average"/>
              <a:cs typeface="Average"/>
              <a:sym typeface="Average"/>
            </a:endParaRPr>
          </a:p>
          <a:p>
            <a:pPr marL="0" lvl="0" indent="0" algn="just" rtl="0">
              <a:lnSpc>
                <a:spcPct val="150000"/>
              </a:lnSpc>
              <a:spcBef>
                <a:spcPts val="0"/>
              </a:spcBef>
              <a:spcAft>
                <a:spcPts val="0"/>
              </a:spcAft>
              <a:buNone/>
            </a:pPr>
            <a:endParaRPr sz="1200" dirty="0">
              <a:solidFill>
                <a:srgbClr val="000000"/>
              </a:solidFill>
              <a:latin typeface="Average"/>
              <a:ea typeface="Average"/>
              <a:cs typeface="Average"/>
              <a:sym typeface="Average"/>
            </a:endParaRPr>
          </a:p>
        </p:txBody>
      </p:sp>
      <p:sp>
        <p:nvSpPr>
          <p:cNvPr id="137" name="Google Shape;137;p18"/>
          <p:cNvSpPr txBox="1">
            <a:spLocks noGrp="1"/>
          </p:cNvSpPr>
          <p:nvPr>
            <p:ph type="body" idx="4294967295"/>
          </p:nvPr>
        </p:nvSpPr>
        <p:spPr>
          <a:xfrm>
            <a:off x="1833338" y="3988612"/>
            <a:ext cx="5876925" cy="808038"/>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1200" dirty="0">
                <a:solidFill>
                  <a:srgbClr val="000000"/>
                </a:solidFill>
                <a:latin typeface="Average"/>
                <a:ea typeface="Average"/>
                <a:cs typeface="Average"/>
                <a:sym typeface="Average"/>
              </a:rPr>
              <a:t>Crowd Estimation - estimating the number of people talking on call or in certain places, such as restaurants, malls, even in corporate meeting rooms.</a:t>
            </a:r>
            <a:endParaRPr sz="1200" dirty="0">
              <a:solidFill>
                <a:srgbClr val="000000"/>
              </a:solidFill>
              <a:latin typeface="Average"/>
              <a:ea typeface="Average"/>
              <a:cs typeface="Average"/>
              <a:sym typeface="Average"/>
            </a:endParaRPr>
          </a:p>
          <a:p>
            <a:pPr marL="0" lvl="0" indent="0" rtl="0">
              <a:spcBef>
                <a:spcPts val="0"/>
              </a:spcBef>
              <a:spcAft>
                <a:spcPts val="1600"/>
              </a:spcAft>
              <a:buNone/>
            </a:pPr>
            <a:endParaRPr dirty="0">
              <a:solidFill>
                <a:srgbClr val="000000"/>
              </a:solidFill>
              <a:latin typeface="Average"/>
              <a:ea typeface="Average"/>
              <a:cs typeface="Average"/>
              <a:sym typeface="Average"/>
            </a:endParaRPr>
          </a:p>
        </p:txBody>
      </p:sp>
      <p:sp>
        <p:nvSpPr>
          <p:cNvPr id="132" name="Google Shape;132;p18"/>
          <p:cNvSpPr txBox="1"/>
          <p:nvPr/>
        </p:nvSpPr>
        <p:spPr>
          <a:xfrm>
            <a:off x="1277272" y="1679580"/>
            <a:ext cx="732900" cy="808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2400" dirty="0">
                <a:latin typeface="Montserrat"/>
                <a:ea typeface="Montserrat"/>
                <a:cs typeface="Montserrat"/>
                <a:sym typeface="Montserrat"/>
              </a:rPr>
              <a:t>01</a:t>
            </a:r>
            <a:endParaRPr dirty="0"/>
          </a:p>
          <a:p>
            <a:pPr marL="0" lvl="0" indent="0" rtl="0">
              <a:spcBef>
                <a:spcPts val="0"/>
              </a:spcBef>
              <a:spcAft>
                <a:spcPts val="0"/>
              </a:spcAft>
              <a:buNone/>
            </a:pPr>
            <a:endParaRPr sz="1300" dirty="0"/>
          </a:p>
        </p:txBody>
      </p:sp>
      <p:sp>
        <p:nvSpPr>
          <p:cNvPr id="134" name="Google Shape;134;p18"/>
          <p:cNvSpPr txBox="1"/>
          <p:nvPr/>
        </p:nvSpPr>
        <p:spPr>
          <a:xfrm>
            <a:off x="1264494" y="2442650"/>
            <a:ext cx="732900" cy="808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2400" dirty="0">
                <a:latin typeface="Montserrat"/>
                <a:ea typeface="Montserrat"/>
                <a:cs typeface="Montserrat"/>
                <a:sym typeface="Montserrat"/>
              </a:rPr>
              <a:t>02</a:t>
            </a:r>
            <a:endParaRPr dirty="0"/>
          </a:p>
          <a:p>
            <a:pPr marL="0" lvl="0" indent="0" rtl="0">
              <a:spcBef>
                <a:spcPts val="0"/>
              </a:spcBef>
              <a:spcAft>
                <a:spcPts val="0"/>
              </a:spcAft>
              <a:buNone/>
            </a:pPr>
            <a:endParaRPr sz="1300" dirty="0"/>
          </a:p>
        </p:txBody>
      </p:sp>
      <p:sp>
        <p:nvSpPr>
          <p:cNvPr id="136" name="Google Shape;136;p18"/>
          <p:cNvSpPr txBox="1"/>
          <p:nvPr/>
        </p:nvSpPr>
        <p:spPr>
          <a:xfrm>
            <a:off x="1277272" y="3987850"/>
            <a:ext cx="732900" cy="808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2400" dirty="0">
                <a:latin typeface="Montserrat"/>
                <a:ea typeface="Montserrat"/>
                <a:cs typeface="Montserrat"/>
                <a:sym typeface="Montserrat"/>
              </a:rPr>
              <a:t>03</a:t>
            </a:r>
            <a:endParaRPr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9"/>
          <p:cNvSpPr txBox="1">
            <a:spLocks noGrp="1"/>
          </p:cNvSpPr>
          <p:nvPr>
            <p:ph type="title"/>
          </p:nvPr>
        </p:nvSpPr>
        <p:spPr>
          <a:xfrm>
            <a:off x="311700" y="555600"/>
            <a:ext cx="4918200" cy="755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GB" b="1">
                <a:latin typeface="Average"/>
                <a:ea typeface="Average"/>
                <a:cs typeface="Average"/>
                <a:sym typeface="Average"/>
              </a:rPr>
              <a:t>TARGET AUDIENCE</a:t>
            </a:r>
            <a:endParaRPr b="1">
              <a:latin typeface="Average"/>
              <a:ea typeface="Average"/>
              <a:cs typeface="Average"/>
              <a:sym typeface="Average"/>
            </a:endParaRPr>
          </a:p>
        </p:txBody>
      </p:sp>
      <p:sp>
        <p:nvSpPr>
          <p:cNvPr id="143" name="Google Shape;143;p19"/>
          <p:cNvSpPr txBox="1">
            <a:spLocks noGrp="1"/>
          </p:cNvSpPr>
          <p:nvPr>
            <p:ph type="body" idx="1"/>
          </p:nvPr>
        </p:nvSpPr>
        <p:spPr>
          <a:xfrm>
            <a:off x="1168025" y="1960775"/>
            <a:ext cx="3798900" cy="2415900"/>
          </a:xfrm>
          <a:prstGeom prst="rect">
            <a:avLst/>
          </a:prstGeom>
        </p:spPr>
        <p:txBody>
          <a:bodyPr spcFirstLastPara="1" wrap="square" lIns="91425" tIns="91425" rIns="91425" bIns="91425" anchor="t" anchorCtr="0">
            <a:noAutofit/>
          </a:bodyPr>
          <a:lstStyle/>
          <a:p>
            <a:pPr marL="457200" lvl="0" indent="-317500">
              <a:spcBef>
                <a:spcPts val="0"/>
              </a:spcBef>
              <a:spcAft>
                <a:spcPts val="0"/>
              </a:spcAft>
              <a:buClr>
                <a:srgbClr val="000000"/>
              </a:buClr>
              <a:buSzPts val="1400"/>
              <a:buFont typeface="Average"/>
              <a:buChar char="❏"/>
            </a:pPr>
            <a:r>
              <a:rPr lang="en-GB" sz="1400">
                <a:solidFill>
                  <a:srgbClr val="000000"/>
                </a:solidFill>
                <a:latin typeface="Average"/>
                <a:ea typeface="Average"/>
                <a:cs typeface="Average"/>
                <a:sym typeface="Average"/>
              </a:rPr>
              <a:t>Evaluators can use it to produce better result in Group Discussions</a:t>
            </a:r>
            <a:endParaRPr sz="1400">
              <a:solidFill>
                <a:srgbClr val="000000"/>
              </a:solidFill>
              <a:latin typeface="Average"/>
              <a:ea typeface="Average"/>
              <a:cs typeface="Average"/>
              <a:sym typeface="Average"/>
            </a:endParaRPr>
          </a:p>
          <a:p>
            <a:pPr marL="457200" lvl="0" indent="-317500">
              <a:spcBef>
                <a:spcPts val="0"/>
              </a:spcBef>
              <a:spcAft>
                <a:spcPts val="0"/>
              </a:spcAft>
              <a:buClr>
                <a:srgbClr val="000000"/>
              </a:buClr>
              <a:buSzPts val="1400"/>
              <a:buFont typeface="Average"/>
              <a:buChar char="❏"/>
            </a:pPr>
            <a:r>
              <a:rPr lang="en-GB" sz="1400">
                <a:solidFill>
                  <a:srgbClr val="000000"/>
                </a:solidFill>
                <a:latin typeface="Average"/>
                <a:ea typeface="Average"/>
                <a:cs typeface="Average"/>
                <a:sym typeface="Average"/>
              </a:rPr>
              <a:t>Identification of different speaker broadcast devices</a:t>
            </a:r>
            <a:endParaRPr sz="1400">
              <a:solidFill>
                <a:srgbClr val="000000"/>
              </a:solidFill>
              <a:latin typeface="Average"/>
              <a:ea typeface="Average"/>
              <a:cs typeface="Average"/>
              <a:sym typeface="Average"/>
            </a:endParaRPr>
          </a:p>
          <a:p>
            <a:pPr marL="457200" lvl="0" indent="-317500">
              <a:spcBef>
                <a:spcPts val="0"/>
              </a:spcBef>
              <a:spcAft>
                <a:spcPts val="0"/>
              </a:spcAft>
              <a:buClr>
                <a:srgbClr val="000000"/>
              </a:buClr>
              <a:buSzPts val="1400"/>
              <a:buFont typeface="Average"/>
              <a:buChar char="❏"/>
            </a:pPr>
            <a:r>
              <a:rPr lang="en-GB" sz="1400">
                <a:solidFill>
                  <a:srgbClr val="000000"/>
                </a:solidFill>
                <a:latin typeface="Average"/>
                <a:ea typeface="Average"/>
                <a:cs typeface="Average"/>
                <a:sym typeface="Average"/>
              </a:rPr>
              <a:t>People doing Conference Calls</a:t>
            </a:r>
            <a:endParaRPr sz="1400">
              <a:solidFill>
                <a:srgbClr val="000000"/>
              </a:solidFill>
              <a:latin typeface="Average"/>
              <a:ea typeface="Average"/>
              <a:cs typeface="Average"/>
              <a:sym typeface="Average"/>
            </a:endParaRPr>
          </a:p>
        </p:txBody>
      </p:sp>
      <p:pic>
        <p:nvPicPr>
          <p:cNvPr id="144" name="Google Shape;144;p19"/>
          <p:cNvPicPr preferRelativeResize="0"/>
          <p:nvPr/>
        </p:nvPicPr>
        <p:blipFill rotWithShape="1">
          <a:blip r:embed="rId3">
            <a:alphaModFix/>
          </a:blip>
          <a:srcRect l="23831" t="14470" r="22866" b="-14469"/>
          <a:stretch/>
        </p:blipFill>
        <p:spPr>
          <a:xfrm rot="-5400000">
            <a:off x="5710147" y="2704980"/>
            <a:ext cx="2431500" cy="2436000"/>
          </a:xfrm>
          <a:prstGeom prst="diagStripe">
            <a:avLst>
              <a:gd name="adj" fmla="val 50445"/>
            </a:avLst>
          </a:prstGeom>
          <a:noFill/>
          <a:ln>
            <a:noFill/>
          </a:ln>
        </p:spPr>
      </p:pic>
      <p:pic>
        <p:nvPicPr>
          <p:cNvPr id="145" name="Google Shape;145;p19"/>
          <p:cNvPicPr preferRelativeResize="0"/>
          <p:nvPr/>
        </p:nvPicPr>
        <p:blipFill rotWithShape="1">
          <a:blip r:embed="rId4">
            <a:alphaModFix/>
          </a:blip>
          <a:srcRect l="24251" t="17384" r="1426" b="-16669"/>
          <a:stretch/>
        </p:blipFill>
        <p:spPr>
          <a:xfrm rot="-5400000">
            <a:off x="5718946" y="1338207"/>
            <a:ext cx="2504700" cy="2509500"/>
          </a:xfrm>
          <a:prstGeom prst="diagStripe">
            <a:avLst>
              <a:gd name="adj" fmla="val 50445"/>
            </a:avLst>
          </a:prstGeom>
          <a:noFill/>
          <a:ln>
            <a:noFill/>
          </a:ln>
        </p:spPr>
      </p:pic>
      <p:pic>
        <p:nvPicPr>
          <p:cNvPr id="146" name="Google Shape;146;p19"/>
          <p:cNvPicPr preferRelativeResize="0"/>
          <p:nvPr/>
        </p:nvPicPr>
        <p:blipFill rotWithShape="1">
          <a:blip r:embed="rId5">
            <a:alphaModFix/>
          </a:blip>
          <a:srcRect l="21929" t="1050" r="21929" b="-1050"/>
          <a:stretch/>
        </p:blipFill>
        <p:spPr>
          <a:xfrm rot="5400000">
            <a:off x="6637386" y="2137210"/>
            <a:ext cx="2504700" cy="2509500"/>
          </a:xfrm>
          <a:prstGeom prst="diagStripe">
            <a:avLst>
              <a:gd name="adj" fmla="val 50445"/>
            </a:avLst>
          </a:prstGeom>
          <a:noFill/>
          <a:ln>
            <a:noFill/>
          </a:ln>
        </p:spPr>
      </p:pic>
      <p:sp>
        <p:nvSpPr>
          <p:cNvPr id="147" name="Google Shape;147;p19"/>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60" name="Google Shape;160;p21"/>
          <p:cNvSpPr txBox="1">
            <a:spLocks noGrp="1"/>
          </p:cNvSpPr>
          <p:nvPr>
            <p:ph type="title"/>
          </p:nvPr>
        </p:nvSpPr>
        <p:spPr>
          <a:xfrm>
            <a:off x="675285" y="1593494"/>
            <a:ext cx="3964672" cy="2072400"/>
          </a:xfrm>
          <a:prstGeom prst="rect">
            <a:avLst/>
          </a:prstGeom>
        </p:spPr>
        <p:txBody>
          <a:bodyPr spcFirstLastPara="1" wrap="square" lIns="91425" tIns="91425" rIns="91425" bIns="91425" anchor="t" anchorCtr="0">
            <a:noAutofit/>
          </a:bodyPr>
          <a:lstStyle/>
          <a:p>
            <a:pPr lvl="0"/>
            <a:r>
              <a:rPr lang="en-IN" sz="1400" dirty="0">
                <a:solidFill>
                  <a:srgbClr val="000000"/>
                </a:solidFill>
                <a:latin typeface="Average"/>
                <a:ea typeface="Average"/>
                <a:cs typeface="Average"/>
                <a:sym typeface="Average"/>
              </a:rPr>
              <a:t>Audio information plays a rather important role in the increasing digital content that is available today, resulting in a need for methodologies that automatically </a:t>
            </a:r>
            <a:r>
              <a:rPr lang="en-IN" sz="1400" dirty="0" err="1">
                <a:solidFill>
                  <a:srgbClr val="000000"/>
                </a:solidFill>
                <a:latin typeface="Average"/>
                <a:ea typeface="Average"/>
                <a:cs typeface="Average"/>
                <a:sym typeface="Average"/>
              </a:rPr>
              <a:t>analyze</a:t>
            </a:r>
            <a:br>
              <a:rPr lang="en-IN" sz="1400" dirty="0">
                <a:solidFill>
                  <a:srgbClr val="000000"/>
                </a:solidFill>
                <a:latin typeface="Average"/>
                <a:ea typeface="Average"/>
                <a:cs typeface="Average"/>
                <a:sym typeface="Average"/>
              </a:rPr>
            </a:br>
            <a:br>
              <a:rPr lang="en-IN" sz="1400" dirty="0">
                <a:solidFill>
                  <a:srgbClr val="000000"/>
                </a:solidFill>
                <a:latin typeface="Average"/>
                <a:ea typeface="Average"/>
                <a:cs typeface="Average"/>
                <a:sym typeface="Average"/>
              </a:rPr>
            </a:br>
            <a:r>
              <a:rPr lang="en-IN" sz="1400" dirty="0">
                <a:solidFill>
                  <a:srgbClr val="000000"/>
                </a:solidFill>
                <a:latin typeface="Average"/>
                <a:ea typeface="Average"/>
                <a:cs typeface="Average"/>
                <a:sym typeface="Average"/>
              </a:rPr>
              <a:t>The increasing availability of audio content, through a vast distribution of channels, has resulted in the need for systems that are capable of automatically </a:t>
            </a:r>
            <a:r>
              <a:rPr lang="en-IN" sz="1400" dirty="0" err="1">
                <a:solidFill>
                  <a:srgbClr val="000000"/>
                </a:solidFill>
                <a:latin typeface="Average"/>
                <a:ea typeface="Average"/>
                <a:cs typeface="Average"/>
                <a:sym typeface="Average"/>
              </a:rPr>
              <a:t>analyzing</a:t>
            </a:r>
            <a:r>
              <a:rPr lang="en-IN" sz="1400" dirty="0">
                <a:solidFill>
                  <a:srgbClr val="000000"/>
                </a:solidFill>
                <a:latin typeface="Average"/>
                <a:ea typeface="Average"/>
                <a:cs typeface="Average"/>
                <a:sym typeface="Average"/>
              </a:rPr>
              <a:t> this content. </a:t>
            </a:r>
            <a:br>
              <a:rPr lang="en-IN" sz="1400" dirty="0">
                <a:solidFill>
                  <a:srgbClr val="000000"/>
                </a:solidFill>
                <a:latin typeface="Average"/>
                <a:ea typeface="Average"/>
                <a:cs typeface="Average"/>
                <a:sym typeface="Average"/>
              </a:rPr>
            </a:br>
            <a:br>
              <a:rPr lang="en-GB" sz="1400" dirty="0">
                <a:solidFill>
                  <a:srgbClr val="000000"/>
                </a:solidFill>
                <a:latin typeface="Average"/>
                <a:ea typeface="Average"/>
                <a:cs typeface="Average"/>
                <a:sym typeface="Average"/>
              </a:rPr>
            </a:br>
            <a:r>
              <a:rPr lang="en-GB" sz="1400" dirty="0">
                <a:solidFill>
                  <a:srgbClr val="000000"/>
                </a:solidFill>
                <a:latin typeface="Average"/>
                <a:ea typeface="Average"/>
                <a:cs typeface="Average"/>
                <a:sym typeface="Average"/>
              </a:rPr>
              <a:t>The voice will be picked using Microphones or Voice Clips, we will extract and separate  Unique Voices. Train the Model to learn how to separate the Voice and further Classifying  Different/Multiple Speakers.</a:t>
            </a:r>
            <a:endParaRPr sz="1400" dirty="0">
              <a:solidFill>
                <a:srgbClr val="000000"/>
              </a:solidFill>
              <a:latin typeface="Average"/>
              <a:ea typeface="Average"/>
              <a:cs typeface="Average"/>
              <a:sym typeface="Average"/>
            </a:endParaRPr>
          </a:p>
          <a:p>
            <a:pPr marL="0" lvl="0" indent="0" rtl="0">
              <a:lnSpc>
                <a:spcPct val="115000"/>
              </a:lnSpc>
              <a:spcBef>
                <a:spcPts val="1600"/>
              </a:spcBef>
              <a:spcAft>
                <a:spcPts val="1600"/>
              </a:spcAft>
              <a:buNone/>
            </a:pPr>
            <a:endParaRPr sz="1400" dirty="0">
              <a:solidFill>
                <a:srgbClr val="000000"/>
              </a:solidFill>
              <a:latin typeface="Average"/>
              <a:ea typeface="Average"/>
              <a:cs typeface="Average"/>
              <a:sym typeface="Average"/>
            </a:endParaRPr>
          </a:p>
        </p:txBody>
      </p:sp>
      <p:sp>
        <p:nvSpPr>
          <p:cNvPr id="159" name="Google Shape;159;p21"/>
          <p:cNvSpPr txBox="1">
            <a:spLocks noGrp="1"/>
          </p:cNvSpPr>
          <p:nvPr>
            <p:ph type="title" idx="2"/>
          </p:nvPr>
        </p:nvSpPr>
        <p:spPr>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IN" sz="1800" b="1" dirty="0">
                <a:latin typeface="Average"/>
                <a:ea typeface="Average"/>
                <a:cs typeface="Average"/>
                <a:sym typeface="Average"/>
              </a:rPr>
              <a:t>AUDIO EXTRACTION</a:t>
            </a:r>
            <a:endParaRPr sz="1800" b="1" dirty="0">
              <a:latin typeface="Average"/>
              <a:ea typeface="Average"/>
              <a:cs typeface="Average"/>
              <a:sym typeface="Average"/>
            </a:endParaRPr>
          </a:p>
          <a:p>
            <a:pPr marL="0" lvl="0" indent="0" rtl="0">
              <a:spcBef>
                <a:spcPts val="1600"/>
              </a:spcBef>
              <a:spcAft>
                <a:spcPts val="0"/>
              </a:spcAft>
              <a:buNone/>
            </a:pPr>
            <a:endParaRPr dirty="0"/>
          </a:p>
        </p:txBody>
      </p:sp>
      <p:grpSp>
        <p:nvGrpSpPr>
          <p:cNvPr id="161" name="Google Shape;161;p21"/>
          <p:cNvGrpSpPr/>
          <p:nvPr/>
        </p:nvGrpSpPr>
        <p:grpSpPr>
          <a:xfrm>
            <a:off x="4728762" y="956227"/>
            <a:ext cx="4273653" cy="2923926"/>
            <a:chOff x="4547087" y="1535165"/>
            <a:chExt cx="4273653" cy="2923926"/>
          </a:xfrm>
        </p:grpSpPr>
        <p:sp>
          <p:nvSpPr>
            <p:cNvPr id="162" name="Google Shape;162;p21"/>
            <p:cNvSpPr/>
            <p:nvPr/>
          </p:nvSpPr>
          <p:spPr>
            <a:xfrm>
              <a:off x="4548440" y="1563490"/>
              <a:ext cx="4272300" cy="28956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3" name="Google Shape;163;p21"/>
            <p:cNvSpPr/>
            <p:nvPr/>
          </p:nvSpPr>
          <p:spPr>
            <a:xfrm>
              <a:off x="4547087" y="1535165"/>
              <a:ext cx="4272300" cy="28956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4" name="Google Shape;164;p21"/>
            <p:cNvSpPr/>
            <p:nvPr/>
          </p:nvSpPr>
          <p:spPr>
            <a:xfrm rot="5400000">
              <a:off x="4414596" y="2956316"/>
              <a:ext cx="579900" cy="810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sp>
        <p:nvSpPr>
          <p:cNvPr id="166" name="Google Shape;166;p21"/>
          <p:cNvSpPr/>
          <p:nvPr/>
        </p:nvSpPr>
        <p:spPr>
          <a:xfrm rot="5400000" flipH="1">
            <a:off x="5234666" y="533144"/>
            <a:ext cx="2895600" cy="37701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6" name="Picture 5" descr="A close up of a piece of paper&#10;&#10;Description generated with high confidence">
            <a:extLst>
              <a:ext uri="{FF2B5EF4-FFF2-40B4-BE49-F238E27FC236}">
                <a16:creationId xmlns:a16="http://schemas.microsoft.com/office/drawing/2014/main" id="{5CFC83C8-12CB-4878-BE98-76CB9C127850}"/>
              </a:ext>
            </a:extLst>
          </p:cNvPr>
          <p:cNvPicPr>
            <a:picLocks noChangeAspect="1"/>
          </p:cNvPicPr>
          <p:nvPr/>
        </p:nvPicPr>
        <p:blipFill>
          <a:blip r:embed="rId3"/>
          <a:stretch>
            <a:fillRect/>
          </a:stretch>
        </p:blipFill>
        <p:spPr>
          <a:xfrm>
            <a:off x="4975026" y="1277506"/>
            <a:ext cx="3964672" cy="220379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2"/>
          <p:cNvSpPr txBox="1">
            <a:spLocks noGrp="1"/>
          </p:cNvSpPr>
          <p:nvPr>
            <p:ph type="title"/>
          </p:nvPr>
        </p:nvSpPr>
        <p:spPr>
          <a:xfrm>
            <a:off x="915150" y="1704194"/>
            <a:ext cx="3333300" cy="1470900"/>
          </a:xfrm>
          <a:prstGeom prst="rect">
            <a:avLst/>
          </a:prstGeom>
        </p:spPr>
        <p:txBody>
          <a:bodyPr spcFirstLastPara="1" wrap="square" lIns="91425" tIns="91425" rIns="91425" bIns="91425" anchor="t" anchorCtr="0">
            <a:noAutofit/>
          </a:bodyPr>
          <a:lstStyle/>
          <a:p>
            <a:pPr marL="457200" lvl="0" indent="-381000" rtl="0">
              <a:spcBef>
                <a:spcPts val="0"/>
              </a:spcBef>
              <a:spcAft>
                <a:spcPts val="0"/>
              </a:spcAft>
              <a:buSzPts val="2400"/>
              <a:buFont typeface="Average"/>
              <a:buChar char="➢"/>
            </a:pPr>
            <a:r>
              <a:rPr lang="en-GB" sz="2400" dirty="0">
                <a:solidFill>
                  <a:schemeClr val="tx1"/>
                </a:solidFill>
                <a:latin typeface="Average"/>
                <a:ea typeface="Average"/>
                <a:cs typeface="Average"/>
                <a:sym typeface="Average"/>
              </a:rPr>
              <a:t>Python </a:t>
            </a:r>
            <a:endParaRPr sz="2400" dirty="0">
              <a:solidFill>
                <a:schemeClr val="tx1"/>
              </a:solidFill>
              <a:latin typeface="Average"/>
              <a:ea typeface="Average"/>
              <a:cs typeface="Average"/>
              <a:sym typeface="Average"/>
            </a:endParaRPr>
          </a:p>
          <a:p>
            <a:pPr marL="457200" lvl="0" indent="-381000">
              <a:spcBef>
                <a:spcPts val="0"/>
              </a:spcBef>
              <a:spcAft>
                <a:spcPts val="0"/>
              </a:spcAft>
              <a:buSzPts val="2400"/>
              <a:buFont typeface="Average"/>
              <a:buChar char="➢"/>
            </a:pPr>
            <a:r>
              <a:rPr lang="en-GB" sz="2400" dirty="0">
                <a:solidFill>
                  <a:schemeClr val="tx1"/>
                </a:solidFill>
                <a:latin typeface="Average"/>
                <a:ea typeface="Average"/>
                <a:cs typeface="Average"/>
                <a:sym typeface="Average"/>
              </a:rPr>
              <a:t>Deep Learning</a:t>
            </a:r>
            <a:endParaRPr sz="2400" dirty="0">
              <a:solidFill>
                <a:schemeClr val="tx1"/>
              </a:solidFill>
              <a:latin typeface="Average"/>
              <a:ea typeface="Average"/>
              <a:cs typeface="Average"/>
              <a:sym typeface="Average"/>
            </a:endParaRPr>
          </a:p>
          <a:p>
            <a:pPr marL="457200" lvl="0" indent="-381000">
              <a:spcBef>
                <a:spcPts val="0"/>
              </a:spcBef>
              <a:spcAft>
                <a:spcPts val="0"/>
              </a:spcAft>
              <a:buSzPts val="2400"/>
              <a:buFont typeface="Average"/>
              <a:buChar char="➢"/>
            </a:pPr>
            <a:r>
              <a:rPr lang="en-GB" sz="2400" dirty="0">
                <a:solidFill>
                  <a:schemeClr val="tx1"/>
                </a:solidFill>
                <a:latin typeface="Average"/>
                <a:ea typeface="Average"/>
                <a:cs typeface="Average"/>
                <a:sym typeface="Average"/>
              </a:rPr>
              <a:t>Data Mining </a:t>
            </a:r>
            <a:endParaRPr lang="en-IN" sz="2400" dirty="0">
              <a:solidFill>
                <a:schemeClr val="tx1"/>
              </a:solidFill>
              <a:latin typeface="Average"/>
              <a:ea typeface="Average"/>
              <a:cs typeface="Average"/>
              <a:sym typeface="Average"/>
            </a:endParaRPr>
          </a:p>
          <a:p>
            <a:pPr marL="457200" lvl="0" indent="-381000" rtl="0">
              <a:spcBef>
                <a:spcPts val="0"/>
              </a:spcBef>
              <a:spcAft>
                <a:spcPts val="0"/>
              </a:spcAft>
              <a:buSzPts val="2400"/>
              <a:buFont typeface="Average"/>
              <a:buChar char="➢"/>
            </a:pPr>
            <a:r>
              <a:rPr lang="en-IN" sz="2400" dirty="0">
                <a:solidFill>
                  <a:schemeClr val="tx1"/>
                </a:solidFill>
                <a:latin typeface="Average"/>
                <a:ea typeface="Average"/>
                <a:cs typeface="Average"/>
                <a:sym typeface="Average"/>
              </a:rPr>
              <a:t>Audio Extraction and Segmentation</a:t>
            </a:r>
          </a:p>
          <a:p>
            <a:pPr marL="457200" lvl="0" indent="-381000">
              <a:spcBef>
                <a:spcPts val="0"/>
              </a:spcBef>
              <a:spcAft>
                <a:spcPts val="0"/>
              </a:spcAft>
              <a:buSzPts val="2400"/>
              <a:buFont typeface="Average"/>
              <a:buChar char="➢"/>
            </a:pPr>
            <a:r>
              <a:rPr lang="en-GB" sz="2400" dirty="0">
                <a:solidFill>
                  <a:schemeClr val="tx1"/>
                </a:solidFill>
                <a:latin typeface="Average"/>
                <a:ea typeface="Average"/>
                <a:cs typeface="Average"/>
                <a:sym typeface="Average"/>
              </a:rPr>
              <a:t>Anaconda</a:t>
            </a:r>
            <a:endParaRPr sz="2400" dirty="0">
              <a:solidFill>
                <a:schemeClr val="tx1"/>
              </a:solidFill>
              <a:latin typeface="Average"/>
              <a:ea typeface="Average"/>
              <a:cs typeface="Average"/>
              <a:sym typeface="Average"/>
            </a:endParaRPr>
          </a:p>
        </p:txBody>
      </p:sp>
      <p:sp>
        <p:nvSpPr>
          <p:cNvPr id="172" name="Google Shape;172;p22"/>
          <p:cNvSpPr txBox="1">
            <a:spLocks noGrp="1"/>
          </p:cNvSpPr>
          <p:nvPr>
            <p:ph type="title" idx="2"/>
          </p:nvPr>
        </p:nvSpPr>
        <p:spPr>
          <a:xfrm>
            <a:off x="1297500" y="459500"/>
            <a:ext cx="5377200" cy="510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3000" b="1"/>
              <a:t>TECHNOLOGY STACK &amp; PLATFORM USED</a:t>
            </a:r>
            <a:endParaRPr sz="3000" b="1"/>
          </a:p>
        </p:txBody>
      </p:sp>
      <p:pic>
        <p:nvPicPr>
          <p:cNvPr id="173" name="Google Shape;173;p22"/>
          <p:cNvPicPr preferRelativeResize="0"/>
          <p:nvPr/>
        </p:nvPicPr>
        <p:blipFill>
          <a:blip r:embed="rId3">
            <a:alphaModFix/>
          </a:blip>
          <a:stretch>
            <a:fillRect/>
          </a:stretch>
        </p:blipFill>
        <p:spPr>
          <a:xfrm>
            <a:off x="5394714" y="2804415"/>
            <a:ext cx="2664400" cy="89995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4"/>
          <p:cNvSpPr txBox="1">
            <a:spLocks noGrp="1"/>
          </p:cNvSpPr>
          <p:nvPr>
            <p:ph type="title"/>
          </p:nvPr>
        </p:nvSpPr>
        <p:spPr>
          <a:xfrm>
            <a:off x="702850" y="1708625"/>
            <a:ext cx="4717200" cy="1470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1200" dirty="0">
                <a:solidFill>
                  <a:srgbClr val="000000"/>
                </a:solidFill>
                <a:highlight>
                  <a:srgbClr val="FFFFFF"/>
                </a:highlight>
                <a:latin typeface="Average"/>
                <a:ea typeface="Average"/>
                <a:cs typeface="Average"/>
                <a:sym typeface="Average"/>
              </a:rPr>
              <a:t>Mel Frequency Cepstral </a:t>
            </a:r>
            <a:r>
              <a:rPr lang="en-GB" sz="1200" dirty="0" err="1">
                <a:solidFill>
                  <a:srgbClr val="000000"/>
                </a:solidFill>
                <a:highlight>
                  <a:srgbClr val="FFFFFF"/>
                </a:highlight>
                <a:latin typeface="Average"/>
                <a:ea typeface="Average"/>
                <a:cs typeface="Average"/>
                <a:sym typeface="Average"/>
              </a:rPr>
              <a:t>Coefficents</a:t>
            </a:r>
            <a:r>
              <a:rPr lang="en-GB" sz="1200" dirty="0">
                <a:solidFill>
                  <a:srgbClr val="000000"/>
                </a:solidFill>
                <a:highlight>
                  <a:srgbClr val="FFFFFF"/>
                </a:highlight>
                <a:latin typeface="Average"/>
                <a:ea typeface="Average"/>
                <a:cs typeface="Average"/>
                <a:sym typeface="Average"/>
              </a:rPr>
              <a:t> (MFCCs) are a feature widely used in automatic speech and speaker recognition. </a:t>
            </a:r>
            <a:endParaRPr sz="1200" dirty="0">
              <a:solidFill>
                <a:srgbClr val="000000"/>
              </a:solidFill>
              <a:highlight>
                <a:srgbClr val="FFFFFF"/>
              </a:highlight>
              <a:latin typeface="Average"/>
              <a:ea typeface="Average"/>
              <a:cs typeface="Average"/>
              <a:sym typeface="Average"/>
            </a:endParaRPr>
          </a:p>
          <a:p>
            <a:pPr marL="0" lvl="0" indent="0" rtl="0">
              <a:spcBef>
                <a:spcPts val="0"/>
              </a:spcBef>
              <a:spcAft>
                <a:spcPts val="0"/>
              </a:spcAft>
              <a:buNone/>
            </a:pPr>
            <a:r>
              <a:rPr lang="en-GB" sz="1200" dirty="0">
                <a:solidFill>
                  <a:srgbClr val="000000"/>
                </a:solidFill>
                <a:highlight>
                  <a:srgbClr val="FFFFFF"/>
                </a:highlight>
                <a:latin typeface="Average"/>
                <a:ea typeface="Average"/>
                <a:cs typeface="Average"/>
                <a:sym typeface="Average"/>
              </a:rPr>
              <a:t>The Mel scale relates perceived frequency, or pitch, of a pure tone to its actual measured frequency. </a:t>
            </a:r>
            <a:endParaRPr sz="1200" dirty="0">
              <a:solidFill>
                <a:srgbClr val="000000"/>
              </a:solidFill>
              <a:highlight>
                <a:srgbClr val="FFFFFF"/>
              </a:highlight>
              <a:latin typeface="Average"/>
              <a:ea typeface="Average"/>
              <a:cs typeface="Average"/>
              <a:sym typeface="Average"/>
            </a:endParaRPr>
          </a:p>
          <a:p>
            <a:pPr marL="0" lvl="0" indent="0" rtl="0">
              <a:spcBef>
                <a:spcPts val="0"/>
              </a:spcBef>
              <a:spcAft>
                <a:spcPts val="0"/>
              </a:spcAft>
              <a:buNone/>
            </a:pPr>
            <a:r>
              <a:rPr lang="en-GB" sz="1200" dirty="0">
                <a:solidFill>
                  <a:srgbClr val="000000"/>
                </a:solidFill>
                <a:highlight>
                  <a:srgbClr val="FFFFFF"/>
                </a:highlight>
                <a:latin typeface="Average"/>
                <a:ea typeface="Average"/>
                <a:cs typeface="Average"/>
                <a:sym typeface="Average"/>
              </a:rPr>
              <a:t> The shape of the vocal tract manifests itself in the envelope of the short time power spectrum, and the job of MFCCs is to accurately represent this envelope.</a:t>
            </a:r>
            <a:endParaRPr sz="1200" dirty="0">
              <a:solidFill>
                <a:srgbClr val="000000"/>
              </a:solidFill>
              <a:highlight>
                <a:srgbClr val="FFFFFF"/>
              </a:highlight>
              <a:latin typeface="Average"/>
              <a:ea typeface="Average"/>
              <a:cs typeface="Average"/>
              <a:sym typeface="Average"/>
            </a:endParaRPr>
          </a:p>
          <a:p>
            <a:pPr marL="0" lvl="0" indent="0" rtl="0">
              <a:spcBef>
                <a:spcPts val="0"/>
              </a:spcBef>
              <a:spcAft>
                <a:spcPts val="0"/>
              </a:spcAft>
              <a:buNone/>
            </a:pPr>
            <a:r>
              <a:rPr lang="en-GB" sz="1200" dirty="0">
                <a:solidFill>
                  <a:srgbClr val="000000"/>
                </a:solidFill>
                <a:highlight>
                  <a:schemeClr val="lt1"/>
                </a:highlight>
                <a:latin typeface="Average"/>
                <a:ea typeface="Average"/>
                <a:cs typeface="Average"/>
                <a:sym typeface="Average"/>
              </a:rPr>
              <a:t>The cepstral domain (e.g. used by the MFCCs) results after applying the Inverse DFT on the logarithmic spectrum.</a:t>
            </a:r>
            <a:endParaRPr sz="1200" dirty="0">
              <a:solidFill>
                <a:srgbClr val="000000"/>
              </a:solidFill>
              <a:latin typeface="Average"/>
              <a:ea typeface="Average"/>
              <a:cs typeface="Average"/>
              <a:sym typeface="Average"/>
            </a:endParaRPr>
          </a:p>
          <a:p>
            <a:pPr marL="0" lvl="0" indent="0">
              <a:spcBef>
                <a:spcPts val="0"/>
              </a:spcBef>
              <a:spcAft>
                <a:spcPts val="0"/>
              </a:spcAft>
              <a:buNone/>
            </a:pPr>
            <a:endParaRPr sz="1200" dirty="0">
              <a:solidFill>
                <a:srgbClr val="000000"/>
              </a:solidFill>
              <a:latin typeface="Average"/>
              <a:ea typeface="Average"/>
              <a:cs typeface="Average"/>
              <a:sym typeface="Average"/>
            </a:endParaRPr>
          </a:p>
        </p:txBody>
      </p:sp>
      <p:sp>
        <p:nvSpPr>
          <p:cNvPr id="186" name="Google Shape;186;p24"/>
          <p:cNvSpPr txBox="1">
            <a:spLocks noGrp="1"/>
          </p:cNvSpPr>
          <p:nvPr>
            <p:ph type="title" idx="2"/>
          </p:nvPr>
        </p:nvSpPr>
        <p:spPr>
          <a:xfrm>
            <a:off x="1332942" y="752925"/>
            <a:ext cx="6271800" cy="510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2400" b="1" dirty="0">
                <a:solidFill>
                  <a:schemeClr val="tx1"/>
                </a:solidFill>
                <a:highlight>
                  <a:srgbClr val="FFFFFF"/>
                </a:highlight>
                <a:latin typeface="Average"/>
                <a:ea typeface="Average"/>
                <a:cs typeface="Average"/>
                <a:sym typeface="Average"/>
              </a:rPr>
              <a:t>Mel Frequency Cepstral </a:t>
            </a:r>
            <a:r>
              <a:rPr lang="en-GB" sz="2400" b="1" dirty="0" err="1">
                <a:solidFill>
                  <a:schemeClr val="tx1"/>
                </a:solidFill>
                <a:highlight>
                  <a:srgbClr val="FFFFFF"/>
                </a:highlight>
                <a:latin typeface="Average"/>
                <a:ea typeface="Average"/>
                <a:cs typeface="Average"/>
                <a:sym typeface="Average"/>
              </a:rPr>
              <a:t>Coefficents</a:t>
            </a:r>
            <a:r>
              <a:rPr lang="en-GB" sz="2400" b="1" dirty="0">
                <a:solidFill>
                  <a:schemeClr val="tx1"/>
                </a:solidFill>
                <a:highlight>
                  <a:srgbClr val="FFFFFF"/>
                </a:highlight>
                <a:latin typeface="Average"/>
                <a:ea typeface="Average"/>
                <a:cs typeface="Average"/>
                <a:sym typeface="Average"/>
              </a:rPr>
              <a:t> (MFCCs)</a:t>
            </a:r>
            <a:endParaRPr sz="2400" b="1" dirty="0">
              <a:solidFill>
                <a:schemeClr val="tx1"/>
              </a:solidFill>
              <a:latin typeface="Average"/>
              <a:ea typeface="Average"/>
              <a:cs typeface="Average"/>
              <a:sym typeface="Average"/>
            </a:endParaRPr>
          </a:p>
        </p:txBody>
      </p:sp>
      <p:sp>
        <p:nvSpPr>
          <p:cNvPr id="187" name="Google Shape;187;p24"/>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188" name="Google Shape;188;p24"/>
          <p:cNvPicPr preferRelativeResize="0"/>
          <p:nvPr/>
        </p:nvPicPr>
        <p:blipFill>
          <a:blip r:embed="rId3">
            <a:alphaModFix/>
          </a:blip>
          <a:stretch>
            <a:fillRect/>
          </a:stretch>
        </p:blipFill>
        <p:spPr>
          <a:xfrm>
            <a:off x="5342850" y="1868050"/>
            <a:ext cx="3582960" cy="1659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3"/>
          <p:cNvSpPr txBox="1">
            <a:spLocks noGrp="1"/>
          </p:cNvSpPr>
          <p:nvPr>
            <p:ph type="title"/>
          </p:nvPr>
        </p:nvSpPr>
        <p:spPr>
          <a:xfrm>
            <a:off x="523843" y="505511"/>
            <a:ext cx="4686110" cy="3321300"/>
          </a:xfrm>
          <a:prstGeom prst="rect">
            <a:avLst/>
          </a:prstGeom>
        </p:spPr>
        <p:txBody>
          <a:bodyPr spcFirstLastPara="1" wrap="square" lIns="91425" tIns="91425" rIns="91425" bIns="91425" anchor="t" anchorCtr="0">
            <a:noAutofit/>
          </a:bodyPr>
          <a:lstStyle/>
          <a:p>
            <a:pPr marL="0" lvl="0" indent="0" rtl="0">
              <a:lnSpc>
                <a:spcPct val="115000"/>
              </a:lnSpc>
              <a:spcBef>
                <a:spcPts val="1800"/>
              </a:spcBef>
              <a:spcAft>
                <a:spcPts val="0"/>
              </a:spcAft>
              <a:buNone/>
            </a:pPr>
            <a:r>
              <a:rPr lang="en-GB" sz="2400" b="1" dirty="0">
                <a:latin typeface="Average"/>
                <a:ea typeface="Average"/>
                <a:cs typeface="Average"/>
                <a:sym typeface="Average"/>
              </a:rPr>
              <a:t>Audio Segmentation</a:t>
            </a:r>
            <a:endParaRPr sz="2400" b="1" dirty="0">
              <a:latin typeface="Average"/>
              <a:ea typeface="Average"/>
              <a:cs typeface="Average"/>
              <a:sym typeface="Average"/>
            </a:endParaRPr>
          </a:p>
          <a:p>
            <a:pPr marL="0" lvl="0" indent="0" rtl="0">
              <a:lnSpc>
                <a:spcPct val="115000"/>
              </a:lnSpc>
              <a:spcBef>
                <a:spcPts val="1800"/>
              </a:spcBef>
              <a:spcAft>
                <a:spcPts val="0"/>
              </a:spcAft>
              <a:buNone/>
            </a:pPr>
            <a:endParaRPr sz="1200" b="1" dirty="0">
              <a:latin typeface="Average"/>
              <a:ea typeface="Average"/>
              <a:cs typeface="Average"/>
              <a:sym typeface="Average"/>
            </a:endParaRPr>
          </a:p>
          <a:p>
            <a:pPr marL="0" lvl="0" indent="0" rtl="0">
              <a:lnSpc>
                <a:spcPct val="115000"/>
              </a:lnSpc>
              <a:spcBef>
                <a:spcPts val="1800"/>
              </a:spcBef>
              <a:spcAft>
                <a:spcPts val="0"/>
              </a:spcAft>
              <a:buNone/>
            </a:pPr>
            <a:endParaRPr sz="1200" b="1" dirty="0">
              <a:latin typeface="Average"/>
              <a:ea typeface="Average"/>
              <a:cs typeface="Average"/>
              <a:sym typeface="Average"/>
            </a:endParaRPr>
          </a:p>
          <a:p>
            <a:pPr marL="0" lvl="0" indent="0" rtl="0">
              <a:lnSpc>
                <a:spcPct val="115000"/>
              </a:lnSpc>
              <a:spcBef>
                <a:spcPts val="400"/>
              </a:spcBef>
              <a:spcAft>
                <a:spcPts val="0"/>
              </a:spcAft>
              <a:buNone/>
            </a:pPr>
            <a:r>
              <a:rPr lang="en-GB" sz="1200" dirty="0">
                <a:solidFill>
                  <a:srgbClr val="000000"/>
                </a:solidFill>
                <a:latin typeface="Average"/>
                <a:ea typeface="Average"/>
                <a:cs typeface="Average"/>
                <a:sym typeface="Average"/>
              </a:rPr>
              <a:t>Audio segmentation focuses on splitting an uninterrupted audio signal into segments of homogeneous content. The two general subcategories of audio segmentation:</a:t>
            </a:r>
            <a:endParaRPr sz="1200" dirty="0">
              <a:solidFill>
                <a:srgbClr val="000000"/>
              </a:solidFill>
              <a:latin typeface="Average"/>
              <a:ea typeface="Average"/>
              <a:cs typeface="Average"/>
              <a:sym typeface="Average"/>
            </a:endParaRPr>
          </a:p>
          <a:p>
            <a:pPr marL="457200" lvl="0" indent="-304800" rtl="0">
              <a:lnSpc>
                <a:spcPct val="115000"/>
              </a:lnSpc>
              <a:spcBef>
                <a:spcPts val="0"/>
              </a:spcBef>
              <a:spcAft>
                <a:spcPts val="0"/>
              </a:spcAft>
              <a:buClr>
                <a:srgbClr val="000000"/>
              </a:buClr>
              <a:buSzPts val="1200"/>
              <a:buFont typeface="Average"/>
              <a:buChar char="●"/>
            </a:pPr>
            <a:r>
              <a:rPr lang="en-GB" sz="1200" dirty="0">
                <a:solidFill>
                  <a:srgbClr val="000000"/>
                </a:solidFill>
                <a:latin typeface="Average"/>
                <a:ea typeface="Average"/>
                <a:cs typeface="Average"/>
                <a:sym typeface="Average"/>
              </a:rPr>
              <a:t>the first contains algorithms that adopt some type of “prior” knowledge, e.g. a pre-trained classification scheme. For that type of segmentation the library provides a fix-sized joint segmentation—classification approach and an HMM-based method.</a:t>
            </a:r>
            <a:endParaRPr sz="1200" dirty="0">
              <a:solidFill>
                <a:srgbClr val="000000"/>
              </a:solidFill>
              <a:latin typeface="Average"/>
              <a:ea typeface="Average"/>
              <a:cs typeface="Average"/>
              <a:sym typeface="Average"/>
            </a:endParaRPr>
          </a:p>
          <a:p>
            <a:pPr marL="457200" lvl="0" indent="-304800" rtl="0">
              <a:lnSpc>
                <a:spcPct val="115000"/>
              </a:lnSpc>
              <a:spcBef>
                <a:spcPts val="0"/>
              </a:spcBef>
              <a:spcAft>
                <a:spcPts val="0"/>
              </a:spcAft>
              <a:buClr>
                <a:srgbClr val="000000"/>
              </a:buClr>
              <a:buSzPts val="1200"/>
              <a:buFont typeface="Average"/>
              <a:buChar char="●"/>
            </a:pPr>
            <a:r>
              <a:rPr lang="en-GB" sz="1200" dirty="0">
                <a:solidFill>
                  <a:srgbClr val="000000"/>
                </a:solidFill>
                <a:latin typeface="Average"/>
                <a:ea typeface="Average"/>
                <a:cs typeface="Average"/>
                <a:sym typeface="Average"/>
              </a:rPr>
              <a:t> the second type of segmentation is either unsupervised or semi-supervised. In both cases, no prior knowledge on the involved classes of audio content is used. Typical examples are silence removal, speaker </a:t>
            </a:r>
            <a:r>
              <a:rPr lang="en-GB" sz="1200" dirty="0" err="1">
                <a:solidFill>
                  <a:srgbClr val="000000"/>
                </a:solidFill>
                <a:latin typeface="Average"/>
                <a:ea typeface="Average"/>
                <a:cs typeface="Average"/>
                <a:sym typeface="Average"/>
              </a:rPr>
              <a:t>diarization</a:t>
            </a:r>
            <a:r>
              <a:rPr lang="en-GB" sz="1200" dirty="0">
                <a:solidFill>
                  <a:srgbClr val="000000"/>
                </a:solidFill>
                <a:latin typeface="Average"/>
                <a:ea typeface="Average"/>
                <a:cs typeface="Average"/>
                <a:sym typeface="Average"/>
              </a:rPr>
              <a:t> and audio thumbnailing.</a:t>
            </a:r>
            <a:endParaRPr sz="1200" dirty="0">
              <a:solidFill>
                <a:srgbClr val="000000"/>
              </a:solidFill>
              <a:latin typeface="Average"/>
              <a:ea typeface="Average"/>
              <a:cs typeface="Average"/>
              <a:sym typeface="Average"/>
            </a:endParaRPr>
          </a:p>
          <a:p>
            <a:pPr marL="0" lvl="0" indent="0">
              <a:spcBef>
                <a:spcPts val="0"/>
              </a:spcBef>
              <a:spcAft>
                <a:spcPts val="0"/>
              </a:spcAft>
              <a:buNone/>
            </a:pPr>
            <a:endParaRPr sz="1200" dirty="0">
              <a:latin typeface="Average"/>
              <a:ea typeface="Average"/>
              <a:cs typeface="Average"/>
              <a:sym typeface="Average"/>
            </a:endParaRPr>
          </a:p>
        </p:txBody>
      </p:sp>
      <p:pic>
        <p:nvPicPr>
          <p:cNvPr id="180" name="Google Shape;180;p23"/>
          <p:cNvPicPr preferRelativeResize="0"/>
          <p:nvPr/>
        </p:nvPicPr>
        <p:blipFill rotWithShape="1">
          <a:blip r:embed="rId3">
            <a:alphaModFix/>
          </a:blip>
          <a:srcRect t="6610"/>
          <a:stretch/>
        </p:blipFill>
        <p:spPr>
          <a:xfrm>
            <a:off x="5484503" y="2431312"/>
            <a:ext cx="3386675" cy="2081046"/>
          </a:xfrm>
          <a:prstGeom prst="rect">
            <a:avLst/>
          </a:prstGeom>
          <a:noFill/>
          <a:ln>
            <a:noFill/>
          </a:ln>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 Boardroom</Template>
  <TotalTime>1568</TotalTime>
  <Words>718</Words>
  <Application>Microsoft Office PowerPoint</Application>
  <PresentationFormat>On-screen Show (16:9)</PresentationFormat>
  <Paragraphs>70</Paragraphs>
  <Slides>24</Slides>
  <Notes>13</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Lato</vt:lpstr>
      <vt:lpstr>Arial</vt:lpstr>
      <vt:lpstr>Century Gothic</vt:lpstr>
      <vt:lpstr>Average</vt:lpstr>
      <vt:lpstr>Montserrat</vt:lpstr>
      <vt:lpstr>Wingdings 3</vt:lpstr>
      <vt:lpstr>Roboto</vt:lpstr>
      <vt:lpstr>SFMono-Regular</vt:lpstr>
      <vt:lpstr>Ion Boardroom</vt:lpstr>
      <vt:lpstr>Speaker Identification </vt:lpstr>
      <vt:lpstr>Overview</vt:lpstr>
      <vt:lpstr>Project Objective</vt:lpstr>
      <vt:lpstr>Need for better audio data extraction</vt:lpstr>
      <vt:lpstr>TARGET AUDIENCE</vt:lpstr>
      <vt:lpstr>Audio information plays a rather important role in the increasing digital content that is available today, resulting in a need for methodologies that automatically analyze  The increasing availability of audio content, through a vast distribution of channels, has resulted in the need for systems that are capable of automatically analyzing this content.   The voice will be picked using Microphones or Voice Clips, we will extract and separate  Unique Voices. Train the Model to learn how to separate the Voice and further Classifying  Different/Multiple Speakers. </vt:lpstr>
      <vt:lpstr>Python  Deep Learning Data Mining  Audio Extraction and Segmentation Anaconda</vt:lpstr>
      <vt:lpstr>Mel Frequency Cepstral Coefficents (MFCCs) are a feature widely used in automatic speech and speaker recognition.  The Mel scale relates perceived frequency, or pitch, of a pure tone to its actual measured frequency.   The shape of the vocal tract manifests itself in the envelope of the short time power spectrum, and the job of MFCCs is to accurately represent this envelope. The cepstral domain (e.g. used by the MFCCs) results after applying the Inverse DFT on the logarithmic spectrum. </vt:lpstr>
      <vt:lpstr>Audio Segmentation   Audio segmentation focuses on splitting an uninterrupted audio signal into segments of homogeneous content. The two general subcategories of audio segmentation: the first contains algorithms that adopt some type of “prior” knowledge, e.g. a pre-trained classification scheme. For that type of segmentation the library provides a fix-sized joint segmentation—classification approach and an HMM-based method.  the second type of segmentation is either unsupervised or semi-supervised. In both cases, no prior knowledge on the involved classes of audio content is used. Typical examples are silence removal, speaker diarization and audio thumbnailing. </vt:lpstr>
      <vt:lpstr>Speaker diarization is the task of automatically answering the question “who spoke when”, given a speech recording .  Extracting such information can help in the context of several audio analysis tasks, such as audio summarization, speaker recognition and speaker-based retrieval of audio.  It can be achieved by Segmentation and clustering </vt:lpstr>
      <vt:lpstr>Clustering </vt:lpstr>
      <vt:lpstr>LIBROSA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POSTER</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Multiple Speaker Identification</dc:title>
  <cp:lastModifiedBy>Deepanshi Bansal</cp:lastModifiedBy>
  <cp:revision>22</cp:revision>
  <dcterms:modified xsi:type="dcterms:W3CDTF">2018-11-15T16:47:18Z</dcterms:modified>
</cp:coreProperties>
</file>